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76" r:id="rId3"/>
    <p:sldId id="257" r:id="rId4"/>
    <p:sldId id="263" r:id="rId5"/>
    <p:sldId id="264" r:id="rId6"/>
    <p:sldId id="265" r:id="rId7"/>
    <p:sldId id="261" r:id="rId8"/>
    <p:sldId id="269" r:id="rId9"/>
    <p:sldId id="259" r:id="rId10"/>
    <p:sldId id="266" r:id="rId11"/>
    <p:sldId id="267" r:id="rId12"/>
    <p:sldId id="268" r:id="rId13"/>
    <p:sldId id="258" r:id="rId14"/>
    <p:sldId id="260" r:id="rId15"/>
    <p:sldId id="262" r:id="rId16"/>
    <p:sldId id="271" r:id="rId17"/>
    <p:sldId id="272" r:id="rId18"/>
    <p:sldId id="270" r:id="rId19"/>
    <p:sldId id="273" r:id="rId20"/>
    <p:sldId id="274" r:id="rId21"/>
    <p:sldId id="275" r:id="rId22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483DC-6A05-749D-903F-3567367B73EB}" v="1789" dt="2026-05-14T00:50:59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5DFD60F4-5DEA-47FB-931B-3D926D657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058" y="2612343"/>
            <a:ext cx="10577884" cy="10429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3F19910-676B-436D-A1BD-7FE2D733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058" y="3880081"/>
            <a:ext cx="10577883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4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9D225-FF8C-41A7-A3DA-F86B7A94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4" y="871620"/>
            <a:ext cx="71056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10CEE8B-9F99-37EF-585B-5A74F276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4" y="2197183"/>
            <a:ext cx="7249796" cy="2756723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16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 (blanc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9D225-FF8C-41A7-A3DA-F86B7A94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824"/>
            <a:ext cx="10515600" cy="825722"/>
          </a:xfrm>
        </p:spPr>
        <p:txBody>
          <a:bodyPr>
            <a:normAutofit/>
          </a:bodyPr>
          <a:lstStyle>
            <a:lvl1pPr>
              <a:defRPr sz="3600">
                <a:latin typeface="Avenir Next LT Pro" panose="020B05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888A4-5F93-40BC-A6BE-3F089897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095"/>
            <a:ext cx="10515600" cy="4272867"/>
          </a:xfrm>
        </p:spPr>
        <p:txBody>
          <a:bodyPr>
            <a:normAutofit/>
          </a:bodyPr>
          <a:lstStyle>
            <a:lvl1pPr>
              <a:defRPr sz="2400">
                <a:latin typeface="Avenir Next LT Pro" panose="020B0504020202020204" pitchFamily="34" charset="0"/>
              </a:defRPr>
            </a:lvl1pPr>
            <a:lvl2pPr>
              <a:defRPr sz="2000">
                <a:latin typeface="Avenir Next LT Pro" panose="020B0504020202020204" pitchFamily="34" charset="0"/>
              </a:defRPr>
            </a:lvl2pPr>
            <a:lvl3pPr>
              <a:defRPr sz="1800">
                <a:latin typeface="Avenir Next LT Pro" panose="020B0504020202020204" pitchFamily="34" charset="0"/>
              </a:defRPr>
            </a:lvl3pPr>
            <a:lvl4pPr>
              <a:defRPr sz="1600">
                <a:latin typeface="Avenir Next LT Pro" panose="020B0504020202020204" pitchFamily="34" charset="0"/>
              </a:defRPr>
            </a:lvl4pPr>
            <a:lvl5pPr>
              <a:defRPr sz="16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361E-4FD3-40DD-AEF0-7350FBD4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B4965-1C60-4091-8882-B94F4DF1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0BD0-CD5E-4767-8462-5EE441412520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26D9C17-8B47-49BE-B7E6-2A8B83BC7D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07353"/>
            <a:ext cx="10514013" cy="674687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rgbClr val="00205B"/>
                </a:solidFill>
                <a:latin typeface="Avenir Next LT Pro" panose="020B05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977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 (ble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9D225-FF8C-41A7-A3DA-F86B7A94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824"/>
            <a:ext cx="10515600" cy="8257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888A4-5F93-40BC-A6BE-3F089897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095"/>
            <a:ext cx="10515600" cy="427286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361E-4FD3-40DD-AEF0-7350FBD4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Exemple de pied 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B4965-1C60-4091-8882-B94F4DF1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0C0BD0-CD5E-4767-8462-5EE44141252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26D9C17-8B47-49BE-B7E6-2A8B83BC7D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78778"/>
            <a:ext cx="10514013" cy="674687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rgbClr val="00205B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DB38F-02B0-4F40-8097-23677CFFB939}"/>
              </a:ext>
            </a:extLst>
          </p:cNvPr>
          <p:cNvCxnSpPr/>
          <p:nvPr/>
        </p:nvCxnSpPr>
        <p:spPr>
          <a:xfrm>
            <a:off x="809625" y="6511350"/>
            <a:ext cx="0" cy="3371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AAAA08-6475-4490-A040-1C26441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203"/>
            <a:ext cx="10515600" cy="1056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DA3C1-0F9E-4F7C-9B42-F373E1FCD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161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81543-85FB-4543-9D72-4DCFDDC8F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49" y="6520872"/>
            <a:ext cx="5569461" cy="33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r-FR" dirty="0"/>
              <a:t>Exemple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27ED2-2822-4555-8EDC-4F0EC2542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411" y="6511350"/>
            <a:ext cx="412238" cy="33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fld id="{F50C0BD0-CD5E-4767-8462-5EE441412520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5AECFC9-75FA-4126-B244-B66C36EF4BEB}"/>
              </a:ext>
            </a:extLst>
          </p:cNvPr>
          <p:cNvCxnSpPr/>
          <p:nvPr/>
        </p:nvCxnSpPr>
        <p:spPr>
          <a:xfrm>
            <a:off x="809625" y="6511350"/>
            <a:ext cx="0" cy="337128"/>
          </a:xfrm>
          <a:prstGeom prst="line">
            <a:avLst/>
          </a:prstGeom>
          <a:ln w="28575">
            <a:solidFill>
              <a:srgbClr val="00A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667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86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1CFEC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2BC"/>
        </a:buClr>
        <a:buFont typeface="Webdings" panose="05030102010509060703" pitchFamily="18" charset="2"/>
        <a:buChar char="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2BC"/>
        </a:buClr>
        <a:buFont typeface="Avenir Next LT Pro" panose="020B0504020202020204" pitchFamily="34" charset="0"/>
        <a:buChar char="−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2B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2BC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2BC"/>
        </a:buClr>
        <a:buFont typeface="Avenir Next LT Pro" panose="020B0504020202020204" pitchFamily="34" charset="0"/>
        <a:buChar char="–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56DEA-2292-86AA-3ED3-1B058F986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venir Next LT Pro"/>
              </a:rPr>
              <a:t>Reconfiguration autonome : </a:t>
            </a:r>
            <a:br>
              <a:rPr lang="fr-FR" dirty="0">
                <a:latin typeface="Avenir Next LT Pro"/>
              </a:rPr>
            </a:br>
            <a:r>
              <a:rPr lang="fr-FR">
                <a:latin typeface="Avenir Next LT Pro"/>
              </a:rPr>
              <a:t>Améliorer la résilience des réseaux SDN 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5724F1-5806-D82F-C0C9-6A563E30C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Avenir Next LT Pro"/>
              </a:rPr>
              <a:t>Gregory BLANC, enseignant-chercheur à Télécom </a:t>
            </a:r>
            <a:r>
              <a:rPr lang="fr-FR" dirty="0" err="1">
                <a:latin typeface="Avenir Next LT Pro"/>
              </a:rPr>
              <a:t>SudParis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39D1E-E14A-0B94-C6A4-65221B13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460" y="4365778"/>
            <a:ext cx="2132884" cy="7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68EB-FDCA-1D82-B2F7-6FDB7D36A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ADDFD-B011-B546-D18D-FB03B159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Apprentissage</a:t>
            </a:r>
            <a:r>
              <a:rPr lang="fr-FR" dirty="0"/>
              <a:t> par Renforcement (RL)</a:t>
            </a:r>
          </a:p>
        </p:txBody>
      </p:sp>
      <p:pic>
        <p:nvPicPr>
          <p:cNvPr id="5" name="Content Placeholder 4" descr="A black and white diagram of a computer&#10;&#10;AI-generated content may be incorrect.">
            <a:extLst>
              <a:ext uri="{FF2B5EF4-FFF2-40B4-BE49-F238E27FC236}">
                <a16:creationId xmlns:a16="http://schemas.microsoft.com/office/drawing/2014/main" id="{BC85C8C8-74AA-A1B3-7F07-1606D344E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40" y="1753484"/>
            <a:ext cx="5261388" cy="47202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2E4D1-47E1-7EA1-FA4C-C275170A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131" y="1757271"/>
            <a:ext cx="5253082" cy="424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>
                <a:latin typeface="Avenir Next LT Pro"/>
              </a:rPr>
              <a:t>Action :</a:t>
            </a: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F1C0C1E-BEE1-49C1-F807-CF363EA62ED3}"/>
              </a:ext>
            </a:extLst>
          </p:cNvPr>
          <p:cNvSpPr txBox="1">
            <a:spLocks/>
          </p:cNvSpPr>
          <p:nvPr/>
        </p:nvSpPr>
        <p:spPr>
          <a:xfrm>
            <a:off x="6094956" y="2348082"/>
            <a:ext cx="5263520" cy="176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 sz="2200" dirty="0" err="1">
                <a:latin typeface="Avenir Next LT Pro"/>
              </a:rPr>
              <a:t>Effet</a:t>
            </a:r>
            <a:r>
              <a:rPr lang="en-US" sz="2200" dirty="0">
                <a:latin typeface="Avenir Next LT Pro"/>
              </a:rPr>
              <a:t> sur </a:t>
            </a:r>
            <a:r>
              <a:rPr lang="en-US" sz="2200" dirty="0" err="1">
                <a:latin typeface="Avenir Next LT Pro"/>
              </a:rPr>
              <a:t>l'environnement</a:t>
            </a:r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Décidé par </a:t>
            </a:r>
            <a:r>
              <a:rPr lang="en-US" sz="2200" dirty="0" err="1">
                <a:latin typeface="Avenir Next LT Pro"/>
              </a:rPr>
              <a:t>l'agent</a:t>
            </a:r>
            <a:endParaRPr lang="en-US" sz="2200" b="1" dirty="0" err="1">
              <a:solidFill>
                <a:srgbClr val="00205B"/>
              </a:solidFill>
              <a:latin typeface="Avenir Next LT Pro"/>
            </a:endParaRPr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Sur la base </a:t>
            </a:r>
            <a:r>
              <a:rPr lang="en-US" sz="2200" dirty="0" err="1">
                <a:latin typeface="Avenir Next LT Pro"/>
              </a:rPr>
              <a:t>d'une</a:t>
            </a:r>
            <a:r>
              <a:rPr lang="en-US" sz="2200" dirty="0">
                <a:latin typeface="Avenir Next LT Pro"/>
              </a:rPr>
              <a:t> </a:t>
            </a:r>
            <a:r>
              <a:rPr lang="en-US" sz="2200" dirty="0" err="1">
                <a:latin typeface="Avenir Next LT Pro"/>
              </a:rPr>
              <a:t>fonction</a:t>
            </a:r>
            <a:r>
              <a:rPr lang="en-US" sz="2200" dirty="0">
                <a:latin typeface="Avenir Next LT Pro"/>
              </a:rPr>
              <a:t> de </a:t>
            </a:r>
            <a:r>
              <a:rPr lang="en-US" sz="2200" dirty="0" err="1">
                <a:latin typeface="Avenir Next LT Pro"/>
              </a:rPr>
              <a:t>récompense</a:t>
            </a:r>
            <a:endParaRPr lang="en-US" sz="2200" b="1" dirty="0" err="1">
              <a:solidFill>
                <a:srgbClr val="00205B"/>
              </a:solidFill>
              <a:latin typeface="Avenir Next LT Pro"/>
            </a:endParaRP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8025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A25A4-3F52-D6CF-7286-8B58C403B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F38FC-2877-6631-315E-3C777955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Apprentissage</a:t>
            </a:r>
            <a:r>
              <a:rPr lang="fr-FR" dirty="0"/>
              <a:t> par Renforcement (RL)</a:t>
            </a:r>
          </a:p>
        </p:txBody>
      </p:sp>
      <p:pic>
        <p:nvPicPr>
          <p:cNvPr id="5" name="Content Placeholder 4" descr="A black and white diagram of a computer&#10;&#10;AI-generated content may be incorrect.">
            <a:extLst>
              <a:ext uri="{FF2B5EF4-FFF2-40B4-BE49-F238E27FC236}">
                <a16:creationId xmlns:a16="http://schemas.microsoft.com/office/drawing/2014/main" id="{C7AF39F8-BFB0-91D2-D7B7-D06468BC2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40" y="1753484"/>
            <a:ext cx="5261388" cy="47202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546A8-41AB-8967-3089-AE2BCB5489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131" y="1757271"/>
            <a:ext cx="5253082" cy="424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dirty="0" err="1">
                <a:latin typeface="Avenir Next LT Pro"/>
              </a:rPr>
              <a:t>Récompense</a:t>
            </a:r>
            <a:r>
              <a:rPr lang="en-US" dirty="0">
                <a:latin typeface="Avenir Next LT Pro"/>
              </a:rPr>
              <a:t> :</a:t>
            </a: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675D57-9CDB-B62D-05CC-A3F0CA15D749}"/>
              </a:ext>
            </a:extLst>
          </p:cNvPr>
          <p:cNvSpPr txBox="1">
            <a:spLocks/>
          </p:cNvSpPr>
          <p:nvPr/>
        </p:nvSpPr>
        <p:spPr>
          <a:xfrm>
            <a:off x="6094956" y="2348082"/>
            <a:ext cx="5263520" cy="176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 sz="2200" dirty="0" err="1">
                <a:latin typeface="Avenir Next LT Pro"/>
              </a:rPr>
              <a:t>Observ</a:t>
            </a:r>
            <a:r>
              <a:rPr lang="en-US" sz="2200" dirty="0">
                <a:latin typeface="Avenir Next LT Pro"/>
              </a:rPr>
              <a:t>e le </a:t>
            </a:r>
            <a:r>
              <a:rPr lang="en-US" sz="2200" dirty="0" err="1">
                <a:latin typeface="Avenir Next LT Pro"/>
              </a:rPr>
              <a:t>résultat</a:t>
            </a:r>
            <a:r>
              <a:rPr lang="en-US" sz="2200" dirty="0">
                <a:latin typeface="Avenir Next LT Pro"/>
              </a:rPr>
              <a:t> de </a:t>
            </a:r>
            <a:r>
              <a:rPr lang="en-US" sz="2200" dirty="0" err="1">
                <a:latin typeface="Avenir Next LT Pro"/>
              </a:rPr>
              <a:t>l'action</a:t>
            </a:r>
            <a:endParaRPr lang="en-US" dirty="0" err="1"/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Met à jour le processus de </a:t>
            </a:r>
            <a:r>
              <a:rPr lang="en-US" sz="2200" dirty="0" err="1">
                <a:latin typeface="Avenir Next LT Pro"/>
              </a:rPr>
              <a:t>décision</a:t>
            </a:r>
            <a:r>
              <a:rPr lang="en-US" sz="2200" dirty="0">
                <a:latin typeface="Avenir Next LT Pro"/>
              </a:rPr>
              <a:t> de </a:t>
            </a:r>
            <a:r>
              <a:rPr lang="en-US" sz="2200" dirty="0" err="1">
                <a:latin typeface="Avenir Next LT Pro"/>
              </a:rPr>
              <a:t>l'agent</a:t>
            </a:r>
            <a:endParaRPr lang="en-US" dirty="0" err="1"/>
          </a:p>
          <a:p>
            <a:pPr marL="0" indent="0"/>
            <a:endParaRPr lang="en-US" sz="2200" b="1" dirty="0">
              <a:solidFill>
                <a:srgbClr val="00205B"/>
              </a:solidFill>
              <a:latin typeface="Avenir Next LT Pro"/>
            </a:endParaRP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744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7B05-C4F5-578E-3DF2-3006139DF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F41BE-0A30-4D6B-25D8-9047E726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Apprentissage</a:t>
            </a:r>
            <a:r>
              <a:rPr lang="fr-FR" dirty="0"/>
              <a:t> par Renforcement (RL)</a:t>
            </a:r>
          </a:p>
        </p:txBody>
      </p:sp>
      <p:pic>
        <p:nvPicPr>
          <p:cNvPr id="5" name="Content Placeholder 4" descr="A black and white diagram of a computer&#10;&#10;AI-generated content may be incorrect.">
            <a:extLst>
              <a:ext uri="{FF2B5EF4-FFF2-40B4-BE49-F238E27FC236}">
                <a16:creationId xmlns:a16="http://schemas.microsoft.com/office/drawing/2014/main" id="{F721ED68-B40C-B340-8D60-8830CE6CC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40" y="1753484"/>
            <a:ext cx="5261388" cy="47202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F4CE-36EC-CBE1-EDE6-2DF6FE74A2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131" y="1757271"/>
            <a:ext cx="5253082" cy="424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>
                <a:latin typeface="Avenir Next LT Pro"/>
              </a:rPr>
              <a:t>Agent</a:t>
            </a:r>
            <a:r>
              <a:rPr lang="en-US" dirty="0">
                <a:latin typeface="Avenir Next LT Pro"/>
              </a:rPr>
              <a:t> :</a:t>
            </a: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FF67E2D-C664-2964-5030-5C9ACD1FEF99}"/>
              </a:ext>
            </a:extLst>
          </p:cNvPr>
          <p:cNvSpPr txBox="1">
            <a:spLocks/>
          </p:cNvSpPr>
          <p:nvPr/>
        </p:nvSpPr>
        <p:spPr>
          <a:xfrm>
            <a:off x="6094956" y="2348082"/>
            <a:ext cx="5263520" cy="176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 sz="2200" dirty="0" err="1">
                <a:latin typeface="Avenir Next LT Pro"/>
              </a:rPr>
              <a:t>Décide</a:t>
            </a:r>
            <a:r>
              <a:rPr lang="en-US" sz="2200" dirty="0">
                <a:latin typeface="Avenir Next LT Pro"/>
              </a:rPr>
              <a:t> de la </a:t>
            </a:r>
            <a:r>
              <a:rPr lang="en-US" sz="2200" dirty="0" err="1">
                <a:latin typeface="Avenir Next LT Pro"/>
              </a:rPr>
              <a:t>meilleure</a:t>
            </a:r>
            <a:r>
              <a:rPr lang="en-US" sz="2200" dirty="0">
                <a:latin typeface="Avenir Next LT Pro"/>
              </a:rPr>
              <a:t> action </a:t>
            </a:r>
            <a:endParaRPr lang="en-US" sz="2200" b="1" dirty="0">
              <a:solidFill>
                <a:srgbClr val="00205B"/>
              </a:solidFill>
              <a:latin typeface="Avenir Next LT Pro"/>
            </a:endParaRPr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 err="1">
                <a:latin typeface="Avenir Next LT Pro"/>
              </a:rPr>
              <a:t>Basée</a:t>
            </a:r>
            <a:r>
              <a:rPr lang="en-US" sz="2200" dirty="0">
                <a:latin typeface="Avenir Next LT Pro"/>
              </a:rPr>
              <a:t> sur la </a:t>
            </a:r>
            <a:r>
              <a:rPr lang="en-US" sz="2200" dirty="0" err="1">
                <a:latin typeface="Avenir Next LT Pro"/>
              </a:rPr>
              <a:t>récompense</a:t>
            </a:r>
            <a:endParaRPr lang="en-US" sz="2200" b="1" dirty="0" err="1">
              <a:solidFill>
                <a:srgbClr val="00205B"/>
              </a:solidFill>
              <a:latin typeface="Avenir Next LT Pro"/>
            </a:endParaRPr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Pour </a:t>
            </a:r>
            <a:r>
              <a:rPr lang="en-US" sz="2200" dirty="0" err="1">
                <a:latin typeface="Avenir Next LT Pro"/>
              </a:rPr>
              <a:t>améliorer</a:t>
            </a:r>
            <a:r>
              <a:rPr lang="en-US" sz="2200" dirty="0">
                <a:latin typeface="Avenir Next LT Pro"/>
              </a:rPr>
              <a:t> </a:t>
            </a:r>
            <a:r>
              <a:rPr lang="en-US" sz="2200" dirty="0" err="1">
                <a:latin typeface="Avenir Next LT Pro"/>
              </a:rPr>
              <a:t>l'observation</a:t>
            </a:r>
            <a:endParaRPr lang="en-US" sz="2200" b="1" dirty="0" err="1">
              <a:solidFill>
                <a:srgbClr val="00205B"/>
              </a:solidFill>
              <a:latin typeface="Avenir Next LT Pro"/>
            </a:endParaRPr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Explore </a:t>
            </a:r>
            <a:r>
              <a:rPr lang="en-US" sz="2200" dirty="0" err="1">
                <a:latin typeface="Avenir Next LT Pro"/>
              </a:rPr>
              <a:t>ou</a:t>
            </a:r>
            <a:r>
              <a:rPr lang="en-US" sz="2200" dirty="0">
                <a:latin typeface="Avenir Next LT Pro"/>
              </a:rPr>
              <a:t> </a:t>
            </a:r>
            <a:r>
              <a:rPr lang="en-US" sz="2200" dirty="0" err="1">
                <a:latin typeface="Avenir Next LT Pro"/>
              </a:rPr>
              <a:t>exploite</a:t>
            </a:r>
            <a:endParaRPr lang="en-US" sz="2200" b="1" dirty="0" err="1">
              <a:solidFill>
                <a:srgbClr val="00205B"/>
              </a:solidFill>
              <a:latin typeface="Avenir Next LT Pro"/>
            </a:endParaRP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7357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2530-86F2-6538-2620-0BA1709B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Résister aux dénis de service distribués (DDoS)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491E97-4226-81A3-3527-AD41EBC06544}"/>
              </a:ext>
            </a:extLst>
          </p:cNvPr>
          <p:cNvSpPr/>
          <p:nvPr/>
        </p:nvSpPr>
        <p:spPr>
          <a:xfrm>
            <a:off x="836303" y="1210063"/>
            <a:ext cx="3047999" cy="18162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>
                <a:solidFill>
                  <a:srgbClr val="FFC000"/>
                </a:solidFill>
              </a:rPr>
              <a:t>500%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Hausse</a:t>
            </a:r>
            <a:r>
              <a:rPr lang="en-US" b="1" dirty="0">
                <a:solidFill>
                  <a:schemeClr val="bg1"/>
                </a:solidFill>
              </a:rPr>
              <a:t> des </a:t>
            </a:r>
            <a:r>
              <a:rPr lang="en-US" b="1" dirty="0" err="1">
                <a:solidFill>
                  <a:schemeClr val="bg1"/>
                </a:solidFill>
              </a:rPr>
              <a:t>attaques</a:t>
            </a:r>
            <a:r>
              <a:rPr lang="en-US" b="1" dirty="0">
                <a:solidFill>
                  <a:schemeClr val="bg1"/>
                </a:solidFill>
              </a:rPr>
              <a:t> L3/L4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de 2,8 à 16,8M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DEE5E0-6E32-26C5-CDBA-54E5F452CC8E}"/>
              </a:ext>
            </a:extLst>
          </p:cNvPr>
          <p:cNvSpPr/>
          <p:nvPr/>
        </p:nvSpPr>
        <p:spPr>
          <a:xfrm>
            <a:off x="4572561" y="1210063"/>
            <a:ext cx="3047999" cy="18162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>
                <a:solidFill>
                  <a:schemeClr val="accent4"/>
                </a:solidFill>
              </a:rPr>
              <a:t>123.5%</a:t>
            </a:r>
            <a:endParaRPr lang="en-US">
              <a:solidFill>
                <a:schemeClr val="accent4"/>
              </a:solidFill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Hausse</a:t>
            </a:r>
            <a:r>
              <a:rPr lang="en-US" b="1" dirty="0">
                <a:solidFill>
                  <a:schemeClr val="bg1"/>
                </a:solidFill>
              </a:rPr>
              <a:t> des </a:t>
            </a:r>
            <a:r>
              <a:rPr lang="en-US" b="1" dirty="0" err="1">
                <a:solidFill>
                  <a:schemeClr val="bg1"/>
                </a:solidFill>
              </a:rPr>
              <a:t>attaques</a:t>
            </a:r>
            <a:r>
              <a:rPr lang="en-US" b="1" dirty="0">
                <a:solidFill>
                  <a:schemeClr val="bg1"/>
                </a:solidFill>
              </a:rPr>
              <a:t> L7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de 1,7 à 3,8M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89B9C2-2B96-4DFC-CFB9-42E6AF3E7B1A}"/>
              </a:ext>
            </a:extLst>
          </p:cNvPr>
          <p:cNvSpPr/>
          <p:nvPr/>
        </p:nvSpPr>
        <p:spPr>
          <a:xfrm>
            <a:off x="8308819" y="1210062"/>
            <a:ext cx="3047999" cy="181627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Botnet Mirai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x10⁴ de bots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</a:rPr>
              <a:t>volum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rgbClr val="FF0000"/>
                </a:solidFill>
              </a:rPr>
              <a:t> e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 err="1">
                <a:solidFill>
                  <a:srgbClr val="FF0000"/>
                </a:solidFill>
              </a:rPr>
              <a:t> Tbp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en-US" sz="2400" b="1" dirty="0"/>
          </a:p>
        </p:txBody>
      </p:sp>
      <p:pic>
        <p:nvPicPr>
          <p:cNvPr id="8" name="Picture 7" descr="A graph of data on a white background&#10;&#10;AI-generated content may be incorrect.">
            <a:extLst>
              <a:ext uri="{FF2B5EF4-FFF2-40B4-BE49-F238E27FC236}">
                <a16:creationId xmlns:a16="http://schemas.microsoft.com/office/drawing/2014/main" id="{0A90033B-78E4-77FB-AD97-FE215E7C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14" y="3285613"/>
            <a:ext cx="5102171" cy="3015226"/>
          </a:xfrm>
          <a:prstGeom prst="rect">
            <a:avLst/>
          </a:prstGeom>
        </p:spPr>
      </p:pic>
      <p:pic>
        <p:nvPicPr>
          <p:cNvPr id="9" name="Picture 8" descr="A screenshot of a graph&#10;&#10;AI-generated content may be incorrect.">
            <a:extLst>
              <a:ext uri="{FF2B5EF4-FFF2-40B4-BE49-F238E27FC236}">
                <a16:creationId xmlns:a16="http://schemas.microsoft.com/office/drawing/2014/main" id="{C19D7A74-AC75-E074-E751-F4B92C315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68" y="3287968"/>
            <a:ext cx="5730056" cy="2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44238-4ED5-E125-904E-A5BB5C6D0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0A1B4-A1E2-AD94-982E-250B79E3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Résister aux dénis de service distribués (DDoS)</a:t>
            </a:r>
            <a:endParaRPr lang="en-US"/>
          </a:p>
        </p:txBody>
      </p:sp>
      <p:pic>
        <p:nvPicPr>
          <p:cNvPr id="5" name="Content Placeholder 4" descr="A diagram of a network&#10;&#10;AI-generated content may be incorrect.">
            <a:extLst>
              <a:ext uri="{FF2B5EF4-FFF2-40B4-BE49-F238E27FC236}">
                <a16:creationId xmlns:a16="http://schemas.microsoft.com/office/drawing/2014/main" id="{754D3F3D-BD81-703B-B30B-B31AE76E8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093" y="1221128"/>
            <a:ext cx="5267759" cy="44488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FF489-74FF-CCE1-0DB8-7D04528538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1842" y="1204038"/>
            <a:ext cx="5013001" cy="925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Cible</a:t>
            </a:r>
            <a:r>
              <a:rPr lang="en-US" dirty="0"/>
              <a:t> : </a:t>
            </a:r>
            <a:r>
              <a:rPr lang="en-US" dirty="0" err="1"/>
              <a:t>fournisseur</a:t>
            </a:r>
            <a:r>
              <a:rPr lang="en-US" dirty="0"/>
              <a:t> de services </a:t>
            </a:r>
            <a:r>
              <a:rPr lang="en-US" dirty="0" err="1"/>
              <a:t>exposant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points de </a:t>
            </a:r>
            <a:r>
              <a:rPr lang="en-US" dirty="0" err="1"/>
              <a:t>présence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1394B3-A6F6-7153-7DA5-641DCB9286E2}"/>
              </a:ext>
            </a:extLst>
          </p:cNvPr>
          <p:cNvSpPr txBox="1">
            <a:spLocks/>
          </p:cNvSpPr>
          <p:nvPr/>
        </p:nvSpPr>
        <p:spPr>
          <a:xfrm>
            <a:off x="6387229" y="2254138"/>
            <a:ext cx="5023439" cy="63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Trafic</a:t>
            </a:r>
            <a:r>
              <a:rPr lang="en-US" dirty="0"/>
              <a:t> : mixte, </a:t>
            </a:r>
            <a:r>
              <a:rPr lang="en-US" dirty="0" err="1"/>
              <a:t>hétérogène</a:t>
            </a:r>
            <a:r>
              <a:rPr lang="en-US" dirty="0"/>
              <a:t>, non </a:t>
            </a:r>
            <a:r>
              <a:rPr lang="en-US" dirty="0" err="1"/>
              <a:t>annoté</a:t>
            </a:r>
            <a:r>
              <a:rPr lang="en-US" dirty="0"/>
              <a:t>, </a:t>
            </a:r>
            <a:r>
              <a:rPr lang="en-US" dirty="0" err="1"/>
              <a:t>capturé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local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2FFF489-74FF-CCE1-0DB8-7D0452853845}"/>
              </a:ext>
            </a:extLst>
          </p:cNvPr>
          <p:cNvSpPr>
            <a:spLocks noGrp="1"/>
          </p:cNvSpPr>
          <p:nvPr/>
        </p:nvSpPr>
        <p:spPr>
          <a:xfrm>
            <a:off x="6380966" y="3103820"/>
            <a:ext cx="5023439" cy="63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Contrôle</a:t>
            </a:r>
            <a:r>
              <a:rPr lang="en-US" dirty="0"/>
              <a:t> : infrastructure SDN </a:t>
            </a:r>
            <a:r>
              <a:rPr lang="en-US" dirty="0" err="1"/>
              <a:t>exposant</a:t>
            </a:r>
            <a:r>
              <a:rPr lang="en-US" dirty="0"/>
              <a:t> les APIs des </a:t>
            </a:r>
            <a:r>
              <a:rPr lang="en-US" dirty="0" err="1"/>
              <a:t>swi</a:t>
            </a:r>
            <a:r>
              <a:rPr lang="en-US" dirty="0"/>
              <a:t>tchs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A4EBB-9DB6-0575-5309-321DF41981C3}"/>
              </a:ext>
            </a:extLst>
          </p:cNvPr>
          <p:cNvSpPr>
            <a:spLocks noGrp="1"/>
          </p:cNvSpPr>
          <p:nvPr/>
        </p:nvSpPr>
        <p:spPr>
          <a:xfrm>
            <a:off x="6380966" y="3897134"/>
            <a:ext cx="5023439" cy="63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Attaquant</a:t>
            </a:r>
            <a:r>
              <a:rPr lang="en-US" dirty="0"/>
              <a:t> : variations dans la position, le volume et le type </a:t>
            </a:r>
            <a:r>
              <a:rPr lang="en-US" dirty="0" err="1"/>
              <a:t>d'attaque</a:t>
            </a:r>
            <a:r>
              <a:rPr lang="en-US" dirty="0"/>
              <a:t>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092A1-0362-CD49-E7C4-EB00F59639E9}"/>
              </a:ext>
            </a:extLst>
          </p:cNvPr>
          <p:cNvSpPr>
            <a:spLocks noGrp="1"/>
          </p:cNvSpPr>
          <p:nvPr/>
        </p:nvSpPr>
        <p:spPr>
          <a:xfrm>
            <a:off x="8892434" y="4686273"/>
            <a:ext cx="2518234" cy="63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Besoins</a:t>
            </a:r>
            <a:r>
              <a:rPr lang="en-US" dirty="0"/>
              <a:t> 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2B76FD-A3DE-ADDD-A80F-F799733CB338}"/>
              </a:ext>
            </a:extLst>
          </p:cNvPr>
          <p:cNvSpPr>
            <a:spLocks noGrp="1"/>
          </p:cNvSpPr>
          <p:nvPr/>
        </p:nvSpPr>
        <p:spPr>
          <a:xfrm>
            <a:off x="6101218" y="4682098"/>
            <a:ext cx="3635137" cy="162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 sz="1600"/>
              <a:t>Adaptation</a:t>
            </a:r>
            <a:endParaRPr lang="en-US" sz="1600" dirty="0"/>
          </a:p>
          <a:p>
            <a:pPr>
              <a:buFont typeface="Arial" panose="05030102010509060703" pitchFamily="18" charset="2"/>
              <a:buChar char="•"/>
            </a:pPr>
            <a:r>
              <a:rPr lang="en-US" sz="1600" dirty="0"/>
              <a:t>Passage à </a:t>
            </a:r>
            <a:r>
              <a:rPr lang="en-US" sz="1600" dirty="0" err="1"/>
              <a:t>l'échelle</a:t>
            </a:r>
            <a:endParaRPr lang="en-US" sz="1600" dirty="0"/>
          </a:p>
          <a:p>
            <a:pPr>
              <a:buFont typeface="Arial" panose="05030102010509060703" pitchFamily="18" charset="2"/>
              <a:buChar char="•"/>
            </a:pPr>
            <a:r>
              <a:rPr lang="en-US" sz="1600" dirty="0" err="1"/>
              <a:t>Généralisation</a:t>
            </a:r>
          </a:p>
          <a:p>
            <a:pPr>
              <a:buFont typeface="Arial" panose="05030102010509060703" pitchFamily="18" charset="2"/>
              <a:buChar char="•"/>
            </a:pPr>
            <a:r>
              <a:rPr lang="en-US" sz="1600" dirty="0" err="1"/>
              <a:t>Préservation</a:t>
            </a:r>
            <a:r>
              <a:rPr lang="en-US" sz="1600" dirty="0"/>
              <a:t> de la QoS</a:t>
            </a:r>
            <a:endParaRPr lang="en-US" dirty="0"/>
          </a:p>
          <a:p>
            <a:pPr>
              <a:buFont typeface="Arial" panose="05030102010509060703" pitchFamily="18" charset="2"/>
              <a:buChar char="•"/>
            </a:pPr>
            <a:r>
              <a:rPr lang="en-US" sz="1600" dirty="0" err="1"/>
              <a:t>Efficience</a:t>
            </a:r>
            <a:r>
              <a:rPr lang="en-US" sz="1600" dirty="0"/>
              <a:t> </a:t>
            </a:r>
            <a:r>
              <a:rPr lang="en-US" sz="1600" dirty="0" err="1"/>
              <a:t>énergétique</a:t>
            </a:r>
            <a:r>
              <a:rPr lang="en-US" sz="1600" dirty="0"/>
              <a:t>  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80AC4DE-C9DD-17AA-E07E-1743904A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travaux de thèse de Shurok Khozam, soutenue le 18/05/2026</a:t>
            </a:r>
          </a:p>
        </p:txBody>
      </p:sp>
    </p:spTree>
    <p:extLst>
      <p:ext uri="{BB962C8B-B14F-4D97-AF65-F5344CB8AC3E}">
        <p14:creationId xmlns:p14="http://schemas.microsoft.com/office/powerpoint/2010/main" val="26532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1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B052B-E25B-6423-AF40-EC732AE3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70A98-91AB-9D8B-E2E3-239E7C74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Agent DRL modulaire avec mécanisme de </a:t>
            </a:r>
            <a:r>
              <a:rPr lang="fr-FR"/>
              <a:t>projection</a:t>
            </a:r>
          </a:p>
        </p:txBody>
      </p:sp>
      <p:pic>
        <p:nvPicPr>
          <p:cNvPr id="5" name="Content Placeholder 4" descr="A diagram of a network diagram&#10;&#10;AI-generated content may be incorrect.">
            <a:extLst>
              <a:ext uri="{FF2B5EF4-FFF2-40B4-BE49-F238E27FC236}">
                <a16:creationId xmlns:a16="http://schemas.microsoft.com/office/drawing/2014/main" id="{DC0E8696-0430-2B46-9777-9AA76DBE1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844" y="1221128"/>
            <a:ext cx="3933710" cy="52525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C06C7-9110-5D16-E650-7606C8F16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1405" y="1224915"/>
            <a:ext cx="3927186" cy="6411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Représentation</a:t>
            </a:r>
            <a:r>
              <a:rPr lang="en-US" sz="2400" dirty="0"/>
              <a:t> de </a:t>
            </a:r>
            <a:r>
              <a:rPr lang="en-US" sz="2400" dirty="0" err="1"/>
              <a:t>l'état</a:t>
            </a: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9C93A-D9B8-067D-7050-B6057D6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travaux de thèse de Shurok Khozam, soutenue le 18/05/2026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024105-4DA1-7947-6CE4-396C701B1134}"/>
              </a:ext>
            </a:extLst>
          </p:cNvPr>
          <p:cNvSpPr txBox="1">
            <a:spLocks/>
          </p:cNvSpPr>
          <p:nvPr/>
        </p:nvSpPr>
        <p:spPr>
          <a:xfrm>
            <a:off x="5778909" y="1871321"/>
            <a:ext cx="5574891" cy="4305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ebdings" panose="05030102010509060703" pitchFamily="18" charset="2"/>
              <a:buChar char="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venir Next LT Pro" panose="020B0504020202020204" pitchFamily="34" charset="0"/>
              <a:buChar char="−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Trafic</a:t>
            </a:r>
            <a:endParaRPr lang="en-US" b="1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Nombre total de </a:t>
            </a:r>
            <a:r>
              <a:rPr lang="en-US" b="1" dirty="0" err="1"/>
              <a:t>paquets</a:t>
            </a:r>
            <a:r>
              <a:rPr lang="en-US" b="1" dirty="0"/>
              <a:t> (dans les 2 directions)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Octets </a:t>
            </a:r>
            <a:r>
              <a:rPr lang="en-US" b="1" dirty="0" err="1"/>
              <a:t>reçus</a:t>
            </a:r>
            <a:r>
              <a:rPr lang="en-US" b="1" dirty="0"/>
              <a:t> / </a:t>
            </a:r>
            <a:r>
              <a:rPr lang="en-US" b="1" dirty="0" err="1"/>
              <a:t>transmis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Bande </a:t>
            </a:r>
            <a:r>
              <a:rPr lang="en-US" b="1" dirty="0" err="1"/>
              <a:t>passante</a:t>
            </a:r>
            <a:endParaRPr lang="en-US" b="1" dirty="0"/>
          </a:p>
          <a:p>
            <a:r>
              <a:rPr lang="en-US" b="1"/>
              <a:t>Performance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Perte de </a:t>
            </a:r>
            <a:r>
              <a:rPr lang="en-US" b="1" dirty="0" err="1"/>
              <a:t>paquets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Taux</a:t>
            </a:r>
            <a:r>
              <a:rPr lang="en-US" b="1" dirty="0"/>
              <a:t> de transmission</a:t>
            </a:r>
          </a:p>
          <a:p>
            <a:r>
              <a:rPr lang="en-US" b="1"/>
              <a:t>Sources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Interfaces des </a:t>
            </a:r>
            <a:r>
              <a:rPr lang="en-US" b="1" dirty="0" err="1"/>
              <a:t>switchs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Contrôleur</a:t>
            </a:r>
            <a:r>
              <a:rPr lang="en-US" b="1" dirty="0"/>
              <a:t> SDN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Calcul</a:t>
            </a:r>
            <a:r>
              <a:rPr lang="en-US" b="1" dirty="0"/>
              <a:t> à </a:t>
            </a:r>
            <a:r>
              <a:rPr lang="en-US" b="1" dirty="0" err="1"/>
              <a:t>partir</a:t>
            </a:r>
            <a:r>
              <a:rPr lang="en-US" b="1" dirty="0"/>
              <a:t> </a:t>
            </a:r>
            <a:r>
              <a:rPr lang="en-US" b="1" dirty="0" err="1"/>
              <a:t>d'autres</a:t>
            </a:r>
            <a:r>
              <a:rPr lang="en-US" b="1" dirty="0"/>
              <a:t> </a:t>
            </a:r>
            <a:r>
              <a:rPr lang="en-US" b="1" dirty="0" err="1"/>
              <a:t>métriques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2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A82D0-54A4-4E1C-3F4F-C6175DCF2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A91D9-F172-EDBE-E7B7-EC581F73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Agent DRL modulaire avec mécanisme de </a:t>
            </a:r>
            <a:r>
              <a:rPr lang="fr-FR"/>
              <a:t>projection</a:t>
            </a:r>
          </a:p>
        </p:txBody>
      </p:sp>
      <p:pic>
        <p:nvPicPr>
          <p:cNvPr id="5" name="Content Placeholder 4" descr="A diagram of a network diagram&#10;&#10;AI-generated content may be incorrect.">
            <a:extLst>
              <a:ext uri="{FF2B5EF4-FFF2-40B4-BE49-F238E27FC236}">
                <a16:creationId xmlns:a16="http://schemas.microsoft.com/office/drawing/2014/main" id="{B15420A7-DD57-7DF6-778C-25884B5F4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844" y="1221128"/>
            <a:ext cx="3933710" cy="52525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7EEDB-70E4-80CF-F296-9B6C09AA59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1405" y="1224915"/>
            <a:ext cx="3927186" cy="6411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Actions </a:t>
            </a:r>
            <a:r>
              <a:rPr lang="en-US" sz="2400" dirty="0" err="1"/>
              <a:t>disponibles</a:t>
            </a:r>
            <a:endParaRPr lang="en-US" dirty="0" err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E9C9D-6BCE-9F56-3F95-C2F8B50C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travaux de thèse de Shurok Khozam, soutenue le 18/05/2026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383B55-899F-F628-F930-2AF065049F01}"/>
              </a:ext>
            </a:extLst>
          </p:cNvPr>
          <p:cNvSpPr txBox="1">
            <a:spLocks/>
          </p:cNvSpPr>
          <p:nvPr/>
        </p:nvSpPr>
        <p:spPr>
          <a:xfrm>
            <a:off x="5778909" y="1871321"/>
            <a:ext cx="5574891" cy="4305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ebdings" panose="05030102010509060703" pitchFamily="18" charset="2"/>
              <a:buChar char="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venir Next LT Pro" panose="020B0504020202020204" pitchFamily="34" charset="0"/>
              <a:buChar char="−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Redirection de </a:t>
            </a:r>
            <a:r>
              <a:rPr lang="en-US" b="1" dirty="0" err="1"/>
              <a:t>trafic</a:t>
            </a:r>
            <a:endParaRPr lang="en-US" dirty="0" err="1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Vers 1 des </a:t>
            </a:r>
            <a:r>
              <a:rPr lang="en-US" b="1" dirty="0" err="1"/>
              <a:t>autres</a:t>
            </a:r>
            <a:r>
              <a:rPr lang="en-US" b="1" dirty="0"/>
              <a:t> </a:t>
            </a:r>
            <a:r>
              <a:rPr lang="en-US" b="1" dirty="0" err="1"/>
              <a:t>switchs</a:t>
            </a:r>
            <a:r>
              <a:rPr lang="en-US" b="1" dirty="0"/>
              <a:t> </a:t>
            </a:r>
            <a:r>
              <a:rPr lang="en-US" b="1" dirty="0" err="1"/>
              <a:t>contrôlés</a:t>
            </a:r>
          </a:p>
          <a:p>
            <a:pPr lvl="1">
              <a:buFont typeface="Courier New" panose="05030102010509060703" pitchFamily="18" charset="2"/>
              <a:buChar char="o"/>
            </a:pPr>
            <a:endParaRPr lang="en-US" b="1" dirty="0"/>
          </a:p>
          <a:p>
            <a:r>
              <a:rPr lang="en-US" b="1" dirty="0"/>
              <a:t>Manipulation de </a:t>
            </a:r>
            <a:r>
              <a:rPr lang="en-US" b="1" dirty="0" err="1"/>
              <a:t>bande</a:t>
            </a:r>
            <a:r>
              <a:rPr lang="en-US" b="1" dirty="0"/>
              <a:t> </a:t>
            </a:r>
            <a:r>
              <a:rPr lang="en-US" b="1" dirty="0" err="1"/>
              <a:t>passante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/>
              <a:t>Augmentation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Réduction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Entre </a:t>
            </a:r>
            <a:r>
              <a:rPr lang="en-US" b="1" dirty="0" err="1"/>
              <a:t>switchs</a:t>
            </a:r>
            <a:r>
              <a:rPr lang="en-US" b="1" dirty="0"/>
              <a:t> </a:t>
            </a:r>
            <a:r>
              <a:rPr lang="en-US" b="1" dirty="0" err="1"/>
              <a:t>contrôlés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Entre </a:t>
            </a:r>
            <a:r>
              <a:rPr lang="en-US" b="1" dirty="0" err="1"/>
              <a:t>switchs</a:t>
            </a:r>
            <a:r>
              <a:rPr lang="en-US" b="1" dirty="0"/>
              <a:t> et switch central</a:t>
            </a:r>
          </a:p>
          <a:p>
            <a:pPr lvl="1">
              <a:buFont typeface="Courier New" panose="05030102010509060703" pitchFamily="18" charset="2"/>
              <a:buChar char="o"/>
            </a:pPr>
            <a:endParaRPr lang="en-US" b="1" dirty="0"/>
          </a:p>
          <a:p>
            <a:r>
              <a:rPr lang="en-US" b="1"/>
              <a:t>Inaction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63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D85FB-8E1C-38B5-3B3C-2E158A265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5B0E3-0E5B-D913-6747-6CB5AAE1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Agent DRL modulaire avec mécanisme de </a:t>
            </a:r>
            <a:r>
              <a:rPr lang="fr-FR"/>
              <a:t>projection</a:t>
            </a:r>
          </a:p>
        </p:txBody>
      </p:sp>
      <p:pic>
        <p:nvPicPr>
          <p:cNvPr id="5" name="Content Placeholder 4" descr="A diagram of a network diagram&#10;&#10;AI-generated content may be incorrect.">
            <a:extLst>
              <a:ext uri="{FF2B5EF4-FFF2-40B4-BE49-F238E27FC236}">
                <a16:creationId xmlns:a16="http://schemas.microsoft.com/office/drawing/2014/main" id="{5837C5A2-57E8-C0A4-FBDC-D4BE4ACC5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844" y="1221128"/>
            <a:ext cx="3933710" cy="52525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46C1A-8235-DC57-8A5A-00B1018821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1405" y="1224915"/>
            <a:ext cx="3927186" cy="6411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Fonction</a:t>
            </a:r>
            <a:r>
              <a:rPr lang="en-US" sz="2400" dirty="0"/>
              <a:t> de </a:t>
            </a:r>
            <a:r>
              <a:rPr lang="en-US" sz="2400" dirty="0" err="1"/>
              <a:t>récompense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B3EC6-D495-21F4-0142-C6AD89D6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travaux de thèse de Shurok Khozam, soutenue le 18/05/2026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C4FC71-E0CB-B581-0C21-7826830AF2CF}"/>
              </a:ext>
            </a:extLst>
          </p:cNvPr>
          <p:cNvSpPr txBox="1">
            <a:spLocks/>
          </p:cNvSpPr>
          <p:nvPr/>
        </p:nvSpPr>
        <p:spPr>
          <a:xfrm>
            <a:off x="5778909" y="1871321"/>
            <a:ext cx="5574891" cy="4305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ebdings" panose="05030102010509060703" pitchFamily="18" charset="2"/>
              <a:buChar char="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venir Next LT Pro" panose="020B0504020202020204" pitchFamily="34" charset="0"/>
              <a:buChar char="−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Duale : </a:t>
            </a:r>
            <a:r>
              <a:rPr lang="en-US" b="1" dirty="0" err="1"/>
              <a:t>latence</a:t>
            </a:r>
            <a:r>
              <a:rPr lang="en-US" b="1" dirty="0"/>
              <a:t> et gigue</a:t>
            </a:r>
          </a:p>
          <a:p>
            <a:r>
              <a:rPr lang="en-US" b="1" dirty="0" err="1"/>
              <a:t>Pénalise</a:t>
            </a:r>
            <a:r>
              <a:rPr lang="en-US" b="1" dirty="0"/>
              <a:t> </a:t>
            </a:r>
            <a:r>
              <a:rPr lang="en-US" b="1" dirty="0" err="1"/>
              <a:t>l'excès</a:t>
            </a:r>
            <a:r>
              <a:rPr lang="en-US" b="1" dirty="0"/>
              <a:t> de </a:t>
            </a:r>
            <a:r>
              <a:rPr lang="en-US" b="1" dirty="0" err="1"/>
              <a:t>ressources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Bande </a:t>
            </a:r>
            <a:r>
              <a:rPr lang="en-US" b="1" dirty="0" err="1"/>
              <a:t>passante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Nombre de </a:t>
            </a:r>
            <a:r>
              <a:rPr lang="en-US" b="1" dirty="0" err="1"/>
              <a:t>sauts</a:t>
            </a:r>
            <a:r>
              <a:rPr lang="en-US" b="1" dirty="0"/>
              <a:t> d'un chemin</a:t>
            </a:r>
          </a:p>
          <a:p>
            <a:r>
              <a:rPr lang="en-US" b="1" dirty="0"/>
              <a:t>Echelle </a:t>
            </a:r>
            <a:r>
              <a:rPr lang="en-US" b="1" dirty="0" err="1"/>
              <a:t>logarithmique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Encourage gains </a:t>
            </a:r>
            <a:r>
              <a:rPr lang="en-US" b="1" dirty="0" err="1"/>
              <a:t>incrémentaux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Empêche</a:t>
            </a:r>
            <a:r>
              <a:rPr lang="en-US" b="1" dirty="0"/>
              <a:t> les pics </a:t>
            </a:r>
            <a:r>
              <a:rPr lang="en-US" b="1" dirty="0" err="1"/>
              <a:t>extrêmes</a:t>
            </a:r>
          </a:p>
          <a:p>
            <a:r>
              <a:rPr lang="en-US" b="1" dirty="0"/>
              <a:t>Moyenne </a:t>
            </a:r>
            <a:r>
              <a:rPr lang="en-US" b="1" dirty="0" err="1"/>
              <a:t>pondérée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Promeut</a:t>
            </a:r>
            <a:r>
              <a:rPr lang="en-US" b="1" dirty="0"/>
              <a:t> un </a:t>
            </a:r>
            <a:r>
              <a:rPr lang="en-US" b="1" dirty="0" err="1"/>
              <a:t>apprentissage</a:t>
            </a:r>
            <a:r>
              <a:rPr lang="en-US" b="1" dirty="0"/>
              <a:t> stable</a:t>
            </a:r>
          </a:p>
          <a:p>
            <a:r>
              <a:rPr lang="en-US" b="1" dirty="0" err="1"/>
              <a:t>Prise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compte du </a:t>
            </a:r>
            <a:r>
              <a:rPr lang="en-US" b="1" dirty="0" err="1"/>
              <a:t>signe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 err="1"/>
              <a:t>Amélioration</a:t>
            </a:r>
            <a:r>
              <a:rPr lang="en-US" b="1" dirty="0"/>
              <a:t>/</a:t>
            </a:r>
            <a:r>
              <a:rPr lang="en-US" b="1" dirty="0" err="1"/>
              <a:t>dégradation</a:t>
            </a:r>
          </a:p>
          <a:p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41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9DD-1A38-59E2-B12A-C3C50A9D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de </a:t>
            </a:r>
            <a:r>
              <a:rPr lang="en-US" dirty="0" err="1"/>
              <a:t>l'approche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058B-B714-FE8B-5DC9-ED92DFA5C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Emulation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Mininet sur </a:t>
            </a:r>
            <a:r>
              <a:rPr lang="en-US" b="1" dirty="0" err="1"/>
              <a:t>serveur</a:t>
            </a:r>
            <a:r>
              <a:rPr lang="en-US" b="1" dirty="0"/>
              <a:t> </a:t>
            </a:r>
            <a:r>
              <a:rPr lang="en-US" b="1" dirty="0" err="1"/>
              <a:t>dédié</a:t>
            </a:r>
            <a:r>
              <a:rPr lang="en-US" b="1" dirty="0"/>
              <a:t> (4 </a:t>
            </a:r>
            <a:r>
              <a:rPr lang="en-US" b="1" dirty="0" err="1"/>
              <a:t>coeurs</a:t>
            </a:r>
            <a:r>
              <a:rPr lang="en-US" b="1" dirty="0"/>
              <a:t>, 15Go RAM) </a:t>
            </a:r>
            <a:r>
              <a:rPr lang="en-US" b="1" dirty="0" err="1"/>
              <a:t>soutenant</a:t>
            </a:r>
            <a:r>
              <a:rPr lang="en-US" b="1" dirty="0"/>
              <a:t> des topologies de </a:t>
            </a:r>
            <a:r>
              <a:rPr lang="en-US" b="1" dirty="0" err="1"/>
              <a:t>tailles</a:t>
            </a:r>
            <a:r>
              <a:rPr lang="en-US" b="1" dirty="0"/>
              <a:t> variables</a:t>
            </a:r>
          </a:p>
          <a:p>
            <a:r>
              <a:rPr lang="en-US" b="1" dirty="0"/>
              <a:t>Points de </a:t>
            </a:r>
            <a:r>
              <a:rPr lang="en-US" b="1" dirty="0" err="1"/>
              <a:t>présence</a:t>
            </a:r>
            <a:r>
              <a:rPr lang="en-US" b="1" dirty="0"/>
              <a:t> [16, 24, 50, 75, 100]</a:t>
            </a:r>
          </a:p>
          <a:p>
            <a:r>
              <a:rPr lang="en-US" b="1" dirty="0"/>
              <a:t>Types </a:t>
            </a:r>
            <a:r>
              <a:rPr lang="en-US" b="1" dirty="0" err="1"/>
              <a:t>d'attaques</a:t>
            </a:r>
            <a:r>
              <a:rPr lang="en-US" b="1" dirty="0"/>
              <a:t> (</a:t>
            </a:r>
            <a:r>
              <a:rPr lang="en-US" b="1" dirty="0" err="1"/>
              <a:t>MHDDoS</a:t>
            </a:r>
            <a:r>
              <a:rPr lang="en-US" b="1" dirty="0"/>
              <a:t>) : L4, L7 HTTP, OVH, REX, Killer</a:t>
            </a:r>
          </a:p>
          <a:p>
            <a:r>
              <a:rPr lang="en-US" b="1" dirty="0" err="1"/>
              <a:t>Mesures</a:t>
            </a:r>
            <a:r>
              <a:rPr lang="en-US" b="1" dirty="0"/>
              <a:t> de la </a:t>
            </a:r>
            <a:r>
              <a:rPr lang="en-US" b="1" dirty="0" err="1"/>
              <a:t>latence</a:t>
            </a:r>
            <a:r>
              <a:rPr lang="en-US" b="1" dirty="0"/>
              <a:t> et du </a:t>
            </a:r>
            <a:r>
              <a:rPr lang="en-US" b="1" dirty="0" err="1"/>
              <a:t>débit</a:t>
            </a:r>
            <a:r>
              <a:rPr lang="en-US" b="1" dirty="0"/>
              <a:t> </a:t>
            </a:r>
            <a:r>
              <a:rPr lang="en-US" b="1" dirty="0" err="1"/>
              <a:t>durant</a:t>
            </a:r>
            <a:r>
              <a:rPr lang="en-US" b="1" dirty="0"/>
              <a:t> </a:t>
            </a:r>
            <a:r>
              <a:rPr lang="en-US" b="1" dirty="0" err="1"/>
              <a:t>différentes</a:t>
            </a:r>
            <a:r>
              <a:rPr lang="en-US" b="1" dirty="0"/>
              <a:t> </a:t>
            </a:r>
            <a:r>
              <a:rPr lang="en-US" b="1" dirty="0" err="1"/>
              <a:t>attaques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Sans </a:t>
            </a:r>
            <a:r>
              <a:rPr lang="en-US" b="1" dirty="0" err="1"/>
              <a:t>contremesure</a:t>
            </a:r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/>
              <a:t>Sans projection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/>
              <a:t>Avec projection</a:t>
            </a:r>
          </a:p>
          <a:p>
            <a:r>
              <a:rPr lang="en-US" b="1" dirty="0" err="1"/>
              <a:t>Mesures</a:t>
            </a:r>
            <a:r>
              <a:rPr lang="en-US" b="1" dirty="0"/>
              <a:t> de passage  à </a:t>
            </a:r>
            <a:r>
              <a:rPr lang="en-US" b="1" dirty="0" err="1"/>
              <a:t>l'échelle</a:t>
            </a:r>
            <a:endParaRPr lang="en-US" b="1" dirty="0"/>
          </a:p>
          <a:p>
            <a:pPr lvl="1">
              <a:buFont typeface="Courier New" panose="05030102010509060703" pitchFamily="18" charset="2"/>
              <a:buChar char="o"/>
            </a:pPr>
            <a:r>
              <a:rPr lang="en-US" b="1" dirty="0"/>
              <a:t>En </a:t>
            </a:r>
            <a:r>
              <a:rPr lang="en-US" b="1" dirty="0" err="1"/>
              <a:t>fonction</a:t>
            </a:r>
            <a:r>
              <a:rPr lang="en-US" b="1" dirty="0"/>
              <a:t> du </a:t>
            </a:r>
            <a:r>
              <a:rPr lang="en-US" b="1" dirty="0" err="1"/>
              <a:t>nombre</a:t>
            </a:r>
            <a:r>
              <a:rPr lang="en-US" b="1" dirty="0"/>
              <a:t> de points de </a:t>
            </a:r>
            <a:r>
              <a:rPr lang="en-US" b="1" dirty="0" err="1"/>
              <a:t>présence</a:t>
            </a:r>
            <a:r>
              <a:rPr lang="en-US" b="1" dirty="0"/>
              <a:t> (avec/sans </a:t>
            </a:r>
            <a:r>
              <a:rPr lang="en-US" b="1" dirty="0" err="1"/>
              <a:t>attaques</a:t>
            </a:r>
            <a:r>
              <a:rPr lang="en-US" b="1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4253E-62A8-7D45-66D0-E5DD8296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travaux de thèse de Shurok Khozam, soutenue le 18/05/2026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70A8D-9FB0-E81C-CB1C-7C872A45BF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Protocole</a:t>
            </a:r>
            <a:r>
              <a:rPr lang="en-US" dirty="0"/>
              <a:t> </a:t>
            </a:r>
            <a:r>
              <a:rPr lang="en-US" dirty="0" err="1"/>
              <a:t>expérimental</a:t>
            </a:r>
          </a:p>
        </p:txBody>
      </p:sp>
    </p:spTree>
    <p:extLst>
      <p:ext uri="{BB962C8B-B14F-4D97-AF65-F5344CB8AC3E}">
        <p14:creationId xmlns:p14="http://schemas.microsoft.com/office/powerpoint/2010/main" val="74204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141F-C339-516B-B9A2-4D16C0139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07D8-3D61-77F2-0E77-352CCAE4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de </a:t>
            </a:r>
            <a:r>
              <a:rPr lang="en-US" dirty="0" err="1"/>
              <a:t>l'approche</a:t>
            </a:r>
          </a:p>
        </p:txBody>
      </p:sp>
      <p:pic>
        <p:nvPicPr>
          <p:cNvPr id="7" name="Content Placeholder 6" descr="A group of graphs showing steps and steps&#10;&#10;AI-generated content may be incorrect.">
            <a:extLst>
              <a:ext uri="{FF2B5EF4-FFF2-40B4-BE49-F238E27FC236}">
                <a16:creationId xmlns:a16="http://schemas.microsoft.com/office/drawing/2014/main" id="{BF27DDB1-02C9-0777-F470-E6DBBB285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083" y="1418413"/>
            <a:ext cx="8371560" cy="50563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1EF64-59F8-F982-AA72-30D4466A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travaux de thèse de Shurok Khozam, soutenue le 18/05/2026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28BB8-E52F-C8C6-91C7-DD95818C86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Résultats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19F3A-F4A7-58DE-63DE-5E36A3CB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97" y="1414397"/>
            <a:ext cx="6784931" cy="5052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F2647-C365-DB0A-651E-E54A5457E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411" y="1414397"/>
            <a:ext cx="6753616" cy="50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F13D-2026-DF86-1466-38328148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 LT Pro"/>
              </a:rPr>
              <a:t>Sommaire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67DB-3F89-00D1-02EE-8CE7E631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4" y="2197183"/>
            <a:ext cx="7249796" cy="42069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Rappels sur SDN et </a:t>
            </a:r>
            <a:r>
              <a:rPr lang="en-US" dirty="0" err="1"/>
              <a:t>l'automatisation</a:t>
            </a:r>
            <a:r>
              <a:rPr lang="en-US" dirty="0"/>
              <a:t> des réseaux</a:t>
            </a:r>
          </a:p>
          <a:p>
            <a:r>
              <a:rPr lang="en-US" dirty="0"/>
              <a:t>SDN et IA : travaux </a:t>
            </a:r>
            <a:r>
              <a:rPr lang="en-US" dirty="0" err="1"/>
              <a:t>académiques</a:t>
            </a:r>
            <a:endParaRPr lang="en-US" dirty="0"/>
          </a:p>
          <a:p>
            <a:r>
              <a:rPr lang="en-US" dirty="0"/>
              <a:t>Introduction à </a:t>
            </a:r>
            <a:r>
              <a:rPr lang="en-US" dirty="0" err="1"/>
              <a:t>l'apprentissage</a:t>
            </a:r>
            <a:r>
              <a:rPr lang="en-US" dirty="0"/>
              <a:t> par </a:t>
            </a:r>
            <a:r>
              <a:rPr lang="en-US" dirty="0" err="1"/>
              <a:t>renforcement</a:t>
            </a:r>
            <a:endParaRPr lang="en-US"/>
          </a:p>
          <a:p>
            <a:r>
              <a:rPr lang="en-US" dirty="0" err="1"/>
              <a:t>Résilience</a:t>
            </a:r>
            <a:r>
              <a:rPr lang="en-US" dirty="0"/>
              <a:t> face aux DDoS : motivation et </a:t>
            </a:r>
            <a:r>
              <a:rPr lang="en-US" dirty="0" err="1"/>
              <a:t>objectifs</a:t>
            </a:r>
            <a:endParaRPr lang="en-US"/>
          </a:p>
          <a:p>
            <a:r>
              <a:rPr lang="en-US" dirty="0" err="1"/>
              <a:t>Approche</a:t>
            </a:r>
            <a:r>
              <a:rPr lang="en-US" dirty="0"/>
              <a:t> DRL scalable pour la mitigation de DDoS</a:t>
            </a:r>
          </a:p>
          <a:p>
            <a:r>
              <a:rPr lang="en-US" dirty="0"/>
              <a:t>Evaluation de </a:t>
            </a:r>
            <a:r>
              <a:rPr lang="en-US" dirty="0" err="1"/>
              <a:t>l'approche</a:t>
            </a:r>
            <a:endParaRPr lang="en-US"/>
          </a:p>
          <a:p>
            <a:r>
              <a:rPr lang="en-US"/>
              <a:t>Conclusion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5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C761-22F8-90C6-DCCB-D39415FB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9595-0825-04B0-9EE9-26EEE62C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Environnement : </a:t>
            </a:r>
            <a:r>
              <a:rPr lang="en-US" b="1" dirty="0" err="1"/>
              <a:t>représentativité</a:t>
            </a:r>
            <a:r>
              <a:rPr lang="en-US" b="1" dirty="0"/>
              <a:t>, </a:t>
            </a:r>
            <a:r>
              <a:rPr lang="en-US" b="1" dirty="0" err="1"/>
              <a:t>trafic</a:t>
            </a:r>
            <a:r>
              <a:rPr lang="en-US" b="1" dirty="0"/>
              <a:t> et </a:t>
            </a:r>
            <a:r>
              <a:rPr lang="en-US" b="1" dirty="0" err="1"/>
              <a:t>variété</a:t>
            </a:r>
            <a:r>
              <a:rPr lang="en-US" b="1" dirty="0"/>
              <a:t> des points de </a:t>
            </a:r>
            <a:r>
              <a:rPr lang="en-US" b="1" dirty="0" err="1"/>
              <a:t>présence</a:t>
            </a:r>
            <a:endParaRPr lang="en-US" b="1" dirty="0"/>
          </a:p>
          <a:p>
            <a:r>
              <a:rPr lang="en-US" b="1" dirty="0"/>
              <a:t>Passage à </a:t>
            </a:r>
            <a:r>
              <a:rPr lang="en-US" b="1" dirty="0" err="1"/>
              <a:t>l'échelle</a:t>
            </a:r>
            <a:r>
              <a:rPr lang="en-US" b="1" dirty="0"/>
              <a:t> sur </a:t>
            </a:r>
            <a:r>
              <a:rPr lang="en-US" b="1" dirty="0" err="1"/>
              <a:t>l'infrastructure</a:t>
            </a:r>
            <a:r>
              <a:rPr lang="en-US" b="1" dirty="0"/>
              <a:t> SDN</a:t>
            </a:r>
          </a:p>
          <a:p>
            <a:r>
              <a:rPr lang="en-US" b="1" dirty="0"/>
              <a:t>Nouvelles </a:t>
            </a:r>
            <a:r>
              <a:rPr lang="en-US" b="1" dirty="0" err="1"/>
              <a:t>attaques</a:t>
            </a:r>
            <a:r>
              <a:rPr lang="en-US" b="1" dirty="0"/>
              <a:t> (</a:t>
            </a:r>
            <a:r>
              <a:rPr lang="en-US" b="1" dirty="0" err="1"/>
              <a:t>dont</a:t>
            </a:r>
            <a:r>
              <a:rPr lang="en-US" b="1" dirty="0"/>
              <a:t> carpet bombing)</a:t>
            </a:r>
          </a:p>
          <a:p>
            <a:r>
              <a:rPr lang="en-US" b="1" dirty="0"/>
              <a:t>Monitoring </a:t>
            </a:r>
            <a:r>
              <a:rPr lang="en-US" b="1" dirty="0" err="1"/>
              <a:t>continu</a:t>
            </a:r>
          </a:p>
          <a:p>
            <a:endParaRPr lang="en-US" b="1" dirty="0"/>
          </a:p>
          <a:p>
            <a:r>
              <a:rPr lang="en-US" b="1" dirty="0" err="1"/>
              <a:t>Fonctionnement</a:t>
            </a:r>
            <a:r>
              <a:rPr lang="en-US" b="1" dirty="0"/>
              <a:t> avec/sans </a:t>
            </a:r>
            <a:r>
              <a:rPr lang="en-US" b="1" dirty="0" err="1"/>
              <a:t>détection</a:t>
            </a:r>
          </a:p>
          <a:p>
            <a:r>
              <a:rPr lang="en-US" b="1" dirty="0"/>
              <a:t>Exploration </a:t>
            </a:r>
            <a:r>
              <a:rPr lang="en-US" b="1" dirty="0" err="1"/>
              <a:t>d'espace</a:t>
            </a:r>
            <a:r>
              <a:rPr lang="en-US" b="1" dirty="0"/>
              <a:t> </a:t>
            </a:r>
            <a:r>
              <a:rPr lang="en-US" b="1" dirty="0" err="1"/>
              <a:t>continu</a:t>
            </a:r>
            <a:r>
              <a:rPr lang="en-US" b="1" dirty="0"/>
              <a:t> </a:t>
            </a:r>
            <a:r>
              <a:rPr lang="en-US" b="1" dirty="0" err="1"/>
              <a:t>d'actions</a:t>
            </a:r>
            <a:r>
              <a:rPr lang="en-US" b="1" dirty="0"/>
              <a:t> (PPO/SAC)</a:t>
            </a:r>
          </a:p>
          <a:p>
            <a:r>
              <a:rPr lang="en-US" b="1" dirty="0"/>
              <a:t>Politiques de sécurité (</a:t>
            </a:r>
            <a:r>
              <a:rPr lang="en-US" b="1" dirty="0" err="1"/>
              <a:t>filtrage</a:t>
            </a:r>
            <a:r>
              <a:rPr lang="en-US" b="1" dirty="0"/>
              <a:t>, VNF)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224A1-D7CF-98AF-39A4-30E80FB2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travaux de thèse de Shurok Khozam, soutenue le 18/05/2026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AC1FD-ACE8-B686-C1BE-2D5A3F5FBA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Limites</a:t>
            </a:r>
            <a:r>
              <a:rPr lang="en-US" dirty="0"/>
              <a:t>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7428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DD22-8FA2-470A-A099-226066CED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Merci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A5F1-4F71-B0ED-1A4C-4FC0F60A7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venir Next LT Pro"/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209452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1F036-F164-6B1F-DCC1-133133FF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venir Next LT Pro"/>
              </a:rPr>
              <a:t>SDN : automatisation, </a:t>
            </a:r>
            <a:r>
              <a:rPr lang="fr-FR" dirty="0" err="1">
                <a:latin typeface="Avenir Next LT Pro"/>
              </a:rPr>
              <a:t>autonomicité</a:t>
            </a:r>
            <a:r>
              <a:rPr lang="fr-FR" dirty="0">
                <a:latin typeface="Avenir Next LT Pro"/>
              </a:rPr>
              <a:t>, autonomie</a:t>
            </a:r>
            <a:endParaRPr lang="fr-FR" dirty="0"/>
          </a:p>
        </p:txBody>
      </p:sp>
      <p:pic>
        <p:nvPicPr>
          <p:cNvPr id="4" name="Content Placeholder 3" descr="A diagram of a service&#10;&#10;AI-generated content may be incorrect.">
            <a:extLst>
              <a:ext uri="{FF2B5EF4-FFF2-40B4-BE49-F238E27FC236}">
                <a16:creationId xmlns:a16="http://schemas.microsoft.com/office/drawing/2014/main" id="{DF705CAC-14A9-B697-F949-1B99D4E3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3" y="1403607"/>
            <a:ext cx="5423260" cy="42653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16955B-A71F-48BA-42BF-9B0E18F17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4135" y="1406520"/>
            <a:ext cx="5098078" cy="176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Software-Defined Networking : </a:t>
            </a:r>
            <a:r>
              <a:rPr lang="en-US" dirty="0" err="1"/>
              <a:t>Sépare</a:t>
            </a:r>
            <a:r>
              <a:rPr lang="en-US" dirty="0"/>
              <a:t> le plan de </a:t>
            </a:r>
            <a:r>
              <a:rPr lang="en-US" dirty="0" err="1"/>
              <a:t>contrôle</a:t>
            </a:r>
            <a:r>
              <a:rPr lang="en-US" dirty="0"/>
              <a:t> du plan de données</a:t>
            </a:r>
            <a:endParaRPr lang="en-US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0997376-CF6D-02A8-37D8-2B321A7998D6}"/>
              </a:ext>
            </a:extLst>
          </p:cNvPr>
          <p:cNvSpPr txBox="1">
            <a:spLocks/>
          </p:cNvSpPr>
          <p:nvPr/>
        </p:nvSpPr>
        <p:spPr>
          <a:xfrm>
            <a:off x="6250858" y="2542146"/>
            <a:ext cx="5089885" cy="176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Automatisation</a:t>
            </a:r>
            <a:r>
              <a:rPr lang="en-US" dirty="0"/>
              <a:t> du réseau :</a:t>
            </a:r>
            <a:br>
              <a:rPr lang="en-US" dirty="0"/>
            </a:br>
            <a:r>
              <a:rPr lang="en-US" dirty="0" err="1"/>
              <a:t>Réduit</a:t>
            </a:r>
            <a:r>
              <a:rPr lang="en-US" dirty="0"/>
              <a:t> la </a:t>
            </a:r>
            <a:r>
              <a:rPr lang="en-US" dirty="0" err="1"/>
              <a:t>répétition</a:t>
            </a:r>
            <a:r>
              <a:rPr lang="en-US" dirty="0"/>
              <a:t> des </a:t>
            </a:r>
            <a:r>
              <a:rPr lang="en-US" dirty="0" err="1"/>
              <a:t>tâches</a:t>
            </a:r>
            <a:r>
              <a:rPr lang="en-US" dirty="0"/>
              <a:t> et le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d'erreurs</a:t>
            </a:r>
            <a:endParaRPr lang="en-US" dirty="0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8F5D950-BAB2-DF67-D7C9-68A1CC11519F}"/>
              </a:ext>
            </a:extLst>
          </p:cNvPr>
          <p:cNvSpPr txBox="1">
            <a:spLocks/>
          </p:cNvSpPr>
          <p:nvPr/>
        </p:nvSpPr>
        <p:spPr>
          <a:xfrm>
            <a:off x="7176729" y="3812146"/>
            <a:ext cx="4180401" cy="945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 err="1">
                <a:solidFill>
                  <a:srgbClr val="FF0000"/>
                </a:solidFill>
              </a:rPr>
              <a:t>Automatisation</a:t>
            </a:r>
            <a:r>
              <a:rPr lang="en-US" sz="2400" dirty="0">
                <a:solidFill>
                  <a:srgbClr val="FF0000"/>
                </a:solidFill>
              </a:rPr>
              <a:t> &lt;&gt; SDN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B8AFA5C-0BE8-FD15-5732-AAA4E528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Haleplidis : "Overview of RFC7426: SDN Layers and Architecture Terminology". IEEE Softwarization,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31371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27E56-85C1-4D1B-AE1F-B696743A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BFDC2-9FDD-D274-7CAD-54200638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venir Next LT Pro"/>
              </a:rPr>
              <a:t>SDN : automatisation, </a:t>
            </a:r>
            <a:r>
              <a:rPr lang="fr-FR" dirty="0" err="1">
                <a:latin typeface="Avenir Next LT Pro"/>
              </a:rPr>
              <a:t>autonomicité</a:t>
            </a:r>
            <a:r>
              <a:rPr lang="fr-FR" dirty="0">
                <a:latin typeface="Avenir Next LT Pro"/>
              </a:rPr>
              <a:t>, autonomie</a:t>
            </a:r>
            <a:endParaRPr lang="fr-FR" dirty="0"/>
          </a:p>
        </p:txBody>
      </p:sp>
      <p:pic>
        <p:nvPicPr>
          <p:cNvPr id="4" name="Content Placeholder 3" descr="A diagram of a service&#10;&#10;AI-generated content may be incorrect.">
            <a:extLst>
              <a:ext uri="{FF2B5EF4-FFF2-40B4-BE49-F238E27FC236}">
                <a16:creationId xmlns:a16="http://schemas.microsoft.com/office/drawing/2014/main" id="{2BC42291-42EA-7F56-5984-62C7623C2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3" y="1403607"/>
            <a:ext cx="5423260" cy="42653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EFF74D-0262-D083-125E-CFB86BB089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4135" y="1406520"/>
            <a:ext cx="5098078" cy="176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Software-Defined Networking : </a:t>
            </a:r>
            <a:r>
              <a:rPr lang="en-US" dirty="0" err="1"/>
              <a:t>Sépare</a:t>
            </a:r>
            <a:r>
              <a:rPr lang="en-US" dirty="0"/>
              <a:t> le plan de </a:t>
            </a:r>
            <a:r>
              <a:rPr lang="en-US" dirty="0" err="1"/>
              <a:t>contrôle</a:t>
            </a:r>
            <a:r>
              <a:rPr lang="en-US" dirty="0"/>
              <a:t> du plan de données</a:t>
            </a:r>
            <a:endParaRPr lang="en-US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99D1CB3-ABC3-7690-3082-4911C6293FA7}"/>
              </a:ext>
            </a:extLst>
          </p:cNvPr>
          <p:cNvSpPr txBox="1">
            <a:spLocks/>
          </p:cNvSpPr>
          <p:nvPr/>
        </p:nvSpPr>
        <p:spPr>
          <a:xfrm>
            <a:off x="6250858" y="2542146"/>
            <a:ext cx="5089885" cy="176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NetDevOps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Applique les principes du DevOps au NetOps (</a:t>
            </a:r>
            <a:r>
              <a:rPr lang="en-US" dirty="0" err="1"/>
              <a:t>automatisation</a:t>
            </a:r>
            <a:r>
              <a:rPr lang="en-US" dirty="0"/>
              <a:t>)</a:t>
            </a:r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9E6557F-43CB-DA29-B54E-4E84C185AA33}"/>
              </a:ext>
            </a:extLst>
          </p:cNvPr>
          <p:cNvSpPr txBox="1">
            <a:spLocks/>
          </p:cNvSpPr>
          <p:nvPr/>
        </p:nvSpPr>
        <p:spPr>
          <a:xfrm>
            <a:off x="7176729" y="3812146"/>
            <a:ext cx="4180401" cy="143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 err="1">
                <a:solidFill>
                  <a:srgbClr val="FF0000"/>
                </a:solidFill>
              </a:rPr>
              <a:t>Automatisation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avancée</a:t>
            </a:r>
            <a:r>
              <a:rPr lang="en-US" sz="2400" dirty="0">
                <a:solidFill>
                  <a:srgbClr val="FF0000"/>
                </a:solidFill>
              </a:rPr>
              <a:t> =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NetDevOps</a:t>
            </a:r>
            <a:r>
              <a:rPr lang="en-US" sz="2400" dirty="0">
                <a:solidFill>
                  <a:srgbClr val="FF0000"/>
                </a:solidFill>
              </a:rPr>
              <a:t> + SDN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1955A-61B2-84E9-5F62-1DE0E219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Haleplidis : "Overview of RFC7426: SDN Layers and Architecture Terminology". IEEE Softwarization,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34520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8377-E1C7-E951-51BC-9EA72441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01340-E0FB-58CA-E3E1-EAE0E2B7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venir Next LT Pro"/>
              </a:rPr>
              <a:t>SDN : automatisation, </a:t>
            </a:r>
            <a:r>
              <a:rPr lang="fr-FR" dirty="0" err="1">
                <a:latin typeface="Avenir Next LT Pro"/>
              </a:rPr>
              <a:t>autonomicité</a:t>
            </a:r>
            <a:r>
              <a:rPr lang="fr-FR" dirty="0">
                <a:latin typeface="Avenir Next LT Pro"/>
              </a:rPr>
              <a:t>, autonomie</a:t>
            </a:r>
            <a:endParaRPr lang="fr-FR" dirty="0"/>
          </a:p>
        </p:txBody>
      </p:sp>
      <p:pic>
        <p:nvPicPr>
          <p:cNvPr id="4" name="Content Placeholder 3" descr="A diagram of a service&#10;&#10;AI-generated content may be incorrect.">
            <a:extLst>
              <a:ext uri="{FF2B5EF4-FFF2-40B4-BE49-F238E27FC236}">
                <a16:creationId xmlns:a16="http://schemas.microsoft.com/office/drawing/2014/main" id="{36CD9A9C-6CA6-A720-67A7-6374D23D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3" y="1403607"/>
            <a:ext cx="5423260" cy="42653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61272-1E93-2FDA-F54A-12CCB5E436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4135" y="1406520"/>
            <a:ext cx="5098078" cy="176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Software-Defined Networking : </a:t>
            </a:r>
            <a:r>
              <a:rPr lang="en-US" dirty="0" err="1"/>
              <a:t>Sépare</a:t>
            </a:r>
            <a:r>
              <a:rPr lang="en-US" dirty="0"/>
              <a:t> le plan de </a:t>
            </a:r>
            <a:r>
              <a:rPr lang="en-US" dirty="0" err="1"/>
              <a:t>contrôle</a:t>
            </a:r>
            <a:r>
              <a:rPr lang="en-US" dirty="0"/>
              <a:t> du plan de données</a:t>
            </a:r>
            <a:endParaRPr lang="en-US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7FC4649-CBFF-4A88-1BD1-A514B357BD57}"/>
              </a:ext>
            </a:extLst>
          </p:cNvPr>
          <p:cNvSpPr txBox="1">
            <a:spLocks/>
          </p:cNvSpPr>
          <p:nvPr/>
        </p:nvSpPr>
        <p:spPr>
          <a:xfrm>
            <a:off x="6250858" y="2542146"/>
            <a:ext cx="5089885" cy="176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Réseau </a:t>
            </a:r>
            <a:r>
              <a:rPr lang="en-US" dirty="0" err="1"/>
              <a:t>autonomique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S'auto-</a:t>
            </a:r>
            <a:r>
              <a:rPr lang="en-US" dirty="0" err="1"/>
              <a:t>gère</a:t>
            </a:r>
            <a:r>
              <a:rPr lang="en-US" dirty="0"/>
              <a:t> via </a:t>
            </a:r>
            <a:r>
              <a:rPr lang="en-US" dirty="0" err="1"/>
              <a:t>une</a:t>
            </a:r>
            <a:r>
              <a:rPr lang="en-US" dirty="0"/>
              <a:t> boucle de </a:t>
            </a:r>
            <a:r>
              <a:rPr lang="en-US" dirty="0" err="1"/>
              <a:t>contrôle</a:t>
            </a:r>
            <a:br>
              <a:rPr lang="en-US" dirty="0"/>
            </a:br>
            <a:endParaRPr lang="en-US" dirty="0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395FA09-F288-4333-F735-D63B63FB74F9}"/>
              </a:ext>
            </a:extLst>
          </p:cNvPr>
          <p:cNvSpPr txBox="1">
            <a:spLocks/>
          </p:cNvSpPr>
          <p:nvPr/>
        </p:nvSpPr>
        <p:spPr>
          <a:xfrm>
            <a:off x="7176729" y="3812146"/>
            <a:ext cx="4180401" cy="143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SDN </a:t>
            </a:r>
            <a:r>
              <a:rPr lang="en-US" sz="2400" dirty="0" err="1">
                <a:solidFill>
                  <a:srgbClr val="FF0000"/>
                </a:solidFill>
              </a:rPr>
              <a:t>fournit</a:t>
            </a:r>
            <a:r>
              <a:rPr lang="en-US" sz="2400" dirty="0">
                <a:solidFill>
                  <a:srgbClr val="FF0000"/>
                </a:solidFill>
              </a:rPr>
              <a:t> une infrastructure aux réseaux </a:t>
            </a:r>
            <a:r>
              <a:rPr lang="en-US" sz="2400" dirty="0" err="1">
                <a:solidFill>
                  <a:srgbClr val="FF0000"/>
                </a:solidFill>
              </a:rPr>
              <a:t>autonomiques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8F0B7-D54E-F621-7043-C2DA72FD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Haleplidis : "Overview of RFC7426: SDN Layers and Architecture Terminology". IEEE Softwarization,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12982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E40C2-7906-F05A-F7A8-B3CD3625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0958B-765F-E9ED-7AB1-4A8550A6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venir Next LT Pro"/>
              </a:rPr>
              <a:t>SDN : automatisation, </a:t>
            </a:r>
            <a:r>
              <a:rPr lang="fr-FR" dirty="0" err="1">
                <a:latin typeface="Avenir Next LT Pro"/>
              </a:rPr>
              <a:t>autonomicité</a:t>
            </a:r>
            <a:r>
              <a:rPr lang="fr-FR" dirty="0">
                <a:latin typeface="Avenir Next LT Pro"/>
              </a:rPr>
              <a:t>, autonomie</a:t>
            </a:r>
            <a:endParaRPr lang="fr-FR" dirty="0"/>
          </a:p>
        </p:txBody>
      </p:sp>
      <p:pic>
        <p:nvPicPr>
          <p:cNvPr id="4" name="Content Placeholder 3" descr="A diagram of a service&#10;&#10;AI-generated content may be incorrect.">
            <a:extLst>
              <a:ext uri="{FF2B5EF4-FFF2-40B4-BE49-F238E27FC236}">
                <a16:creationId xmlns:a16="http://schemas.microsoft.com/office/drawing/2014/main" id="{0D92FBF6-5220-DE12-8DC3-5F132D4BA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3" y="1403607"/>
            <a:ext cx="5423260" cy="42653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AAD018-5E62-0E8E-BF5C-961B0487D0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4135" y="1406520"/>
            <a:ext cx="5098078" cy="176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Software-Defined Networking : </a:t>
            </a:r>
            <a:r>
              <a:rPr lang="en-US" dirty="0" err="1"/>
              <a:t>Sépare</a:t>
            </a:r>
            <a:r>
              <a:rPr lang="en-US" dirty="0"/>
              <a:t> le plan de </a:t>
            </a:r>
            <a:r>
              <a:rPr lang="en-US" dirty="0" err="1"/>
              <a:t>contrôle</a:t>
            </a:r>
            <a:r>
              <a:rPr lang="en-US" dirty="0"/>
              <a:t> du plan de données</a:t>
            </a:r>
            <a:endParaRPr lang="en-US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C991DD4-B4E7-9FED-1D49-44EF7DAAD31B}"/>
              </a:ext>
            </a:extLst>
          </p:cNvPr>
          <p:cNvSpPr txBox="1">
            <a:spLocks/>
          </p:cNvSpPr>
          <p:nvPr/>
        </p:nvSpPr>
        <p:spPr>
          <a:xfrm>
            <a:off x="6250858" y="2542146"/>
            <a:ext cx="5089885" cy="176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Réseau </a:t>
            </a:r>
            <a:r>
              <a:rPr lang="en-US" dirty="0" err="1"/>
              <a:t>autonome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Se </a:t>
            </a:r>
            <a:r>
              <a:rPr lang="en-US" dirty="0" err="1"/>
              <a:t>gouverne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intelligence </a:t>
            </a:r>
            <a:r>
              <a:rPr lang="en-US" dirty="0" err="1"/>
              <a:t>artificielle</a:t>
            </a:r>
            <a:br>
              <a:rPr lang="en-US" dirty="0"/>
            </a:br>
            <a:endParaRPr lang="en-US" dirty="0"/>
          </a:p>
          <a:p>
            <a:r>
              <a:rPr lang="en-US"/>
              <a:t> 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0383DEF-03E5-7C99-E99A-D2D2653868F3}"/>
              </a:ext>
            </a:extLst>
          </p:cNvPr>
          <p:cNvSpPr txBox="1">
            <a:spLocks/>
          </p:cNvSpPr>
          <p:nvPr/>
        </p:nvSpPr>
        <p:spPr>
          <a:xfrm>
            <a:off x="7176729" y="3812146"/>
            <a:ext cx="4180401" cy="143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SDN = </a:t>
            </a:r>
            <a:r>
              <a:rPr lang="en-US" sz="2400" dirty="0" err="1">
                <a:solidFill>
                  <a:srgbClr val="FF0000"/>
                </a:solidFill>
              </a:rPr>
              <a:t>système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nerveux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IA = </a:t>
            </a:r>
            <a:r>
              <a:rPr lang="en-US" sz="2400" dirty="0" err="1">
                <a:solidFill>
                  <a:srgbClr val="FF0000"/>
                </a:solidFill>
              </a:rPr>
              <a:t>cerveau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1F8E-B61C-87D7-BB8F-832F2473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Haleplidis : "Overview of RFC7426: SDN Layers and Architecture Terminology". IEEE Softwarization,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286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5ED5-3CCB-731F-0350-4DE84D4F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33F08-2A29-41C0-4301-07000F2E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venir Next LT Pro"/>
              </a:rPr>
              <a:t>SDN et IA : vecteurs de sécurité </a:t>
            </a:r>
            <a:endParaRPr lang="fr-FR"/>
          </a:p>
        </p:txBody>
      </p:sp>
      <p:pic>
        <p:nvPicPr>
          <p:cNvPr id="4" name="Content Placeholder 3" descr="A close up of a text&#10;&#10;AI-generated content may be incorrect.">
            <a:extLst>
              <a:ext uri="{FF2B5EF4-FFF2-40B4-BE49-F238E27FC236}">
                <a16:creationId xmlns:a16="http://schemas.microsoft.com/office/drawing/2014/main" id="{F52D4512-6FA1-B1A7-4331-B5C6EC59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807" y="1209327"/>
            <a:ext cx="10520516" cy="233582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13FB2C-174F-EE67-3012-1A040FA199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265" y="3717101"/>
            <a:ext cx="10514013" cy="674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Feuille de route pour la </a:t>
            </a:r>
            <a:r>
              <a:rPr lang="en-US" dirty="0" err="1"/>
              <a:t>sécurisation</a:t>
            </a:r>
            <a:r>
              <a:rPr lang="en-US" dirty="0"/>
              <a:t> de </a:t>
            </a:r>
            <a:r>
              <a:rPr lang="en-US" dirty="0" err="1"/>
              <a:t>l'Internet</a:t>
            </a:r>
            <a:r>
              <a:rPr lang="en-US" dirty="0"/>
              <a:t> des </a:t>
            </a:r>
            <a:r>
              <a:rPr lang="en-US" dirty="0" err="1"/>
              <a:t>Objets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9C7224D-EF4C-307F-44CB-E923F27D8131}"/>
              </a:ext>
            </a:extLst>
          </p:cNvPr>
          <p:cNvSpPr txBox="1">
            <a:spLocks/>
          </p:cNvSpPr>
          <p:nvPr/>
        </p:nvSpPr>
        <p:spPr>
          <a:xfrm>
            <a:off x="752987" y="4049759"/>
            <a:ext cx="10522206" cy="159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/>
              <a:t>Sécurité par conception</a:t>
            </a:r>
          </a:p>
          <a:p>
            <a:pPr>
              <a:buFont typeface="Arial" panose="05030102010509060703" pitchFamily="18" charset="2"/>
              <a:buChar char="•"/>
            </a:pPr>
            <a:r>
              <a:rPr lang="en-US" dirty="0" err="1"/>
              <a:t>Modélisation</a:t>
            </a:r>
            <a:r>
              <a:rPr lang="en-US" dirty="0"/>
              <a:t> des </a:t>
            </a:r>
            <a:r>
              <a:rPr lang="en-US" dirty="0" err="1"/>
              <a:t>objets</a:t>
            </a:r>
            <a:r>
              <a:rPr lang="en-US" dirty="0"/>
              <a:t> et des </a:t>
            </a:r>
            <a:r>
              <a:rPr lang="en-US" dirty="0" err="1"/>
              <a:t>attaques</a:t>
            </a:r>
            <a:endParaRPr lang="en-US" dirty="0"/>
          </a:p>
          <a:p>
            <a:pPr>
              <a:buFont typeface="Arial" panose="05030102010509060703" pitchFamily="18" charset="2"/>
              <a:buChar char="•"/>
            </a:pPr>
            <a:r>
              <a:rPr lang="en-US" dirty="0" err="1"/>
              <a:t>Apprentissage</a:t>
            </a:r>
            <a:r>
              <a:rPr lang="en-US" dirty="0"/>
              <a:t> non </a:t>
            </a:r>
            <a:r>
              <a:rPr lang="en-US" dirty="0" err="1"/>
              <a:t>supervisée</a:t>
            </a:r>
          </a:p>
          <a:p>
            <a:pPr>
              <a:buFont typeface="Arial" panose="05030102010509060703" pitchFamily="18" charset="2"/>
              <a:buChar char="•"/>
            </a:pPr>
            <a:r>
              <a:rPr lang="en-US" dirty="0"/>
              <a:t>Sécurité </a:t>
            </a:r>
            <a:r>
              <a:rPr lang="en-US" dirty="0" err="1"/>
              <a:t>décentralisée</a:t>
            </a:r>
            <a:r>
              <a:rPr lang="en-US" dirty="0"/>
              <a:t> par blockchain</a:t>
            </a:r>
          </a:p>
          <a:p>
            <a:pPr>
              <a:buFont typeface="Arial" panose="05030102010509060703" pitchFamily="18" charset="2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E23A-A0B4-61A5-9468-30855BA5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4A117-B6E5-0ACD-F061-1E9DCFEB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venir Next LT Pro"/>
              </a:rPr>
              <a:t>SDN et IA : vecteurs de résilience </a:t>
            </a:r>
            <a:endParaRPr lang="fr-FR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92A5C00-CF2F-8350-960C-67D8D5219850}"/>
              </a:ext>
            </a:extLst>
          </p:cNvPr>
          <p:cNvSpPr txBox="1">
            <a:spLocks/>
          </p:cNvSpPr>
          <p:nvPr/>
        </p:nvSpPr>
        <p:spPr>
          <a:xfrm>
            <a:off x="6097425" y="3037238"/>
            <a:ext cx="5261274" cy="238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 dirty="0"/>
              <a:t>Monitoring multi-points au </a:t>
            </a:r>
            <a:r>
              <a:rPr lang="en-US" dirty="0" err="1"/>
              <a:t>niveau</a:t>
            </a:r>
            <a:r>
              <a:rPr lang="en-US" dirty="0"/>
              <a:t> des </a:t>
            </a:r>
            <a:r>
              <a:rPr lang="en-US" dirty="0" err="1"/>
              <a:t>passerelles</a:t>
            </a:r>
            <a:endParaRPr lang="en-US"/>
          </a:p>
          <a:p>
            <a:pPr>
              <a:buFont typeface="Arial" panose="05030102010509060703" pitchFamily="18" charset="2"/>
              <a:buChar char="•"/>
            </a:pPr>
            <a:r>
              <a:rPr lang="en-US" dirty="0" err="1"/>
              <a:t>Détection</a:t>
            </a:r>
            <a:r>
              <a:rPr lang="en-US" dirty="0"/>
              <a:t> </a:t>
            </a:r>
            <a:r>
              <a:rPr lang="en-US" dirty="0" err="1"/>
              <a:t>d'anomalies</a:t>
            </a:r>
            <a:endParaRPr lang="en-US"/>
          </a:p>
          <a:p>
            <a:pPr>
              <a:buFont typeface="Arial" panose="05030102010509060703" pitchFamily="18" charset="2"/>
              <a:buChar char="•"/>
            </a:pPr>
            <a:r>
              <a:rPr lang="en-US" dirty="0"/>
              <a:t>Non-</a:t>
            </a:r>
            <a:r>
              <a:rPr lang="en-US" dirty="0" err="1"/>
              <a:t>déterminisme</a:t>
            </a:r>
            <a:r>
              <a:rPr lang="en-US" dirty="0"/>
              <a:t> de la politique de </a:t>
            </a:r>
            <a:r>
              <a:rPr lang="en-US" dirty="0" err="1"/>
              <a:t>défense</a:t>
            </a:r>
            <a:endParaRPr lang="en-US" dirty="0"/>
          </a:p>
          <a:p>
            <a:pPr>
              <a:buFont typeface="Arial" panose="05030102010509060703" pitchFamily="18" charset="2"/>
              <a:buChar char="•"/>
            </a:pPr>
            <a:r>
              <a:rPr lang="en-US"/>
              <a:t>Reconfiguration du plan de données</a:t>
            </a:r>
          </a:p>
          <a:p>
            <a:pPr>
              <a:buFont typeface="Arial" panose="05030102010509060703" pitchFamily="18" charset="2"/>
              <a:buChar char="•"/>
            </a:pPr>
            <a:endParaRPr lang="en-US" dirty="0"/>
          </a:p>
        </p:txBody>
      </p:sp>
      <p:pic>
        <p:nvPicPr>
          <p:cNvPr id="6" name="Content Placeholder 5" descr="A diagram of a network&#10;&#10;AI-generated content may be incorrect.">
            <a:extLst>
              <a:ext uri="{FF2B5EF4-FFF2-40B4-BE49-F238E27FC236}">
                <a16:creationId xmlns:a16="http://schemas.microsoft.com/office/drawing/2014/main" id="{209B0300-A2BF-591E-54C2-969E4C0C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57" y="1356827"/>
            <a:ext cx="4055181" cy="5022937"/>
          </a:xfrm>
          <a:prstGeom prst="rect">
            <a:avLst/>
          </a:prstGeom>
        </p:spPr>
      </p:pic>
      <p:pic>
        <p:nvPicPr>
          <p:cNvPr id="11" name="Picture 10" descr="A drawing of a bird&#10;&#10;AI-generated content may be incorrect.">
            <a:extLst>
              <a:ext uri="{FF2B5EF4-FFF2-40B4-BE49-F238E27FC236}">
                <a16:creationId xmlns:a16="http://schemas.microsoft.com/office/drawing/2014/main" id="{19F3BC0A-3974-6F95-2FD2-9A1211BB9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124" y="1356986"/>
            <a:ext cx="1375069" cy="1294358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B4C2C5B-4AD0-8025-0943-0F1D8E8D4197}"/>
              </a:ext>
            </a:extLst>
          </p:cNvPr>
          <p:cNvSpPr txBox="1">
            <a:spLocks/>
          </p:cNvSpPr>
          <p:nvPr/>
        </p:nvSpPr>
        <p:spPr>
          <a:xfrm>
            <a:off x="6093249" y="1352487"/>
            <a:ext cx="3904288" cy="1300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/>
              <a:t>GRIFIN (ANR-20-CE39-0011)</a:t>
            </a:r>
            <a:br>
              <a:rPr lang="en-US" dirty="0"/>
            </a:br>
            <a:endParaRPr lang="en-US"/>
          </a:p>
          <a:p>
            <a:pPr marL="0" indent="0"/>
            <a:r>
              <a:rPr lang="en-US" sz="1600" dirty="0"/>
              <a:t>Sécurité Cognitive et Programmable pour les Réseaux de Nouvelle </a:t>
            </a:r>
            <a:r>
              <a:rPr lang="en-US" sz="1600" dirty="0" err="1"/>
              <a:t>Génération</a:t>
            </a:r>
            <a:r>
              <a:rPr lang="en-US" sz="1600" dirty="0"/>
              <a:t> </a:t>
            </a:r>
            <a:r>
              <a:rPr lang="en-US" sz="1600" dirty="0" err="1"/>
              <a:t>Résilients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95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C267-C24D-C297-093A-B3090491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EDD0-E28A-827F-FBB6-6ED6B8E8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Apprentissage</a:t>
            </a:r>
            <a:r>
              <a:rPr lang="fr-FR" dirty="0"/>
              <a:t> par Renforcement (RL)</a:t>
            </a:r>
          </a:p>
        </p:txBody>
      </p:sp>
      <p:pic>
        <p:nvPicPr>
          <p:cNvPr id="5" name="Content Placeholder 4" descr="A black and white diagram of a computer&#10;&#10;AI-generated content may be incorrect.">
            <a:extLst>
              <a:ext uri="{FF2B5EF4-FFF2-40B4-BE49-F238E27FC236}">
                <a16:creationId xmlns:a16="http://schemas.microsoft.com/office/drawing/2014/main" id="{4FE0DCCB-89B6-F932-130C-8B14CC49D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40" y="1753484"/>
            <a:ext cx="5261388" cy="47202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5D9FC-DB64-1017-09EA-F09D11FA57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131" y="1757271"/>
            <a:ext cx="5253082" cy="424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>
                <a:latin typeface="Avenir Next LT Pro"/>
              </a:rPr>
              <a:t>Environnement :</a:t>
            </a: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7EEF9A-9532-53A9-54F7-8CBF80B7CBBD}"/>
              </a:ext>
            </a:extLst>
          </p:cNvPr>
          <p:cNvSpPr txBox="1">
            <a:spLocks/>
          </p:cNvSpPr>
          <p:nvPr/>
        </p:nvSpPr>
        <p:spPr>
          <a:xfrm>
            <a:off x="6094956" y="2348082"/>
            <a:ext cx="5263520" cy="176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2BC"/>
              </a:buClr>
              <a:buFont typeface="Webdings" panose="05030102010509060703" pitchFamily="18" charset="2"/>
              <a:buNone/>
              <a:defRPr sz="2000" b="1" kern="1200">
                <a:solidFill>
                  <a:srgbClr val="00205B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2BC"/>
              </a:buClr>
              <a:buFont typeface="Avenir Next L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Simulation/</a:t>
            </a:r>
            <a:r>
              <a:rPr lang="en-US" sz="2200" dirty="0" err="1">
                <a:latin typeface="Avenir Next LT Pro"/>
              </a:rPr>
              <a:t>émulation</a:t>
            </a:r>
            <a:r>
              <a:rPr lang="en-US" sz="2200" dirty="0">
                <a:latin typeface="Avenir Next LT Pro"/>
              </a:rPr>
              <a:t>/terrain </a:t>
            </a:r>
            <a:endParaRPr lang="en-US"/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>
                <a:latin typeface="Avenir Next LT Pro"/>
              </a:rPr>
              <a:t>Pas </a:t>
            </a:r>
            <a:r>
              <a:rPr lang="en-US" sz="2200" err="1">
                <a:latin typeface="Avenir Next LT Pro"/>
              </a:rPr>
              <a:t>besoin</a:t>
            </a:r>
            <a:r>
              <a:rPr lang="en-US" sz="2200" dirty="0">
                <a:latin typeface="Avenir Next LT Pro"/>
              </a:rPr>
              <a:t> </a:t>
            </a:r>
            <a:r>
              <a:rPr lang="en-US" sz="2200">
                <a:latin typeface="Avenir Next LT Pro"/>
              </a:rPr>
              <a:t>d'annotation </a:t>
            </a:r>
          </a:p>
          <a:p>
            <a:pPr>
              <a:buFont typeface="Arial" panose="05030102010509060703" pitchFamily="18" charset="2"/>
              <a:buChar char="•"/>
            </a:pPr>
            <a:r>
              <a:rPr lang="en-US" sz="2200">
                <a:latin typeface="Avenir Next LT Pro"/>
              </a:rPr>
              <a:t>Source de vérité </a:t>
            </a:r>
          </a:p>
          <a:p>
            <a:pPr>
              <a:buFont typeface="Arial" panose="05030102010509060703" pitchFamily="18" charset="2"/>
              <a:buChar char="•"/>
            </a:pPr>
            <a:r>
              <a:rPr lang="en-US" sz="2200" dirty="0" err="1">
                <a:latin typeface="Avenir Next LT Pro"/>
              </a:rPr>
              <a:t>Collecte</a:t>
            </a:r>
            <a:r>
              <a:rPr lang="en-US" sz="2200" dirty="0">
                <a:latin typeface="Avenir Next LT Pro"/>
              </a:rPr>
              <a:t> </a:t>
            </a:r>
            <a:r>
              <a:rPr lang="en-US" sz="2200" dirty="0" err="1">
                <a:latin typeface="Avenir Next LT Pro"/>
              </a:rPr>
              <a:t>d'observations</a:t>
            </a:r>
            <a:r>
              <a:rPr lang="en-US" sz="2200">
                <a:latin typeface="Avenir Next LT Pro"/>
              </a:rPr>
              <a:t> avant et</a:t>
            </a:r>
          </a:p>
          <a:p>
            <a:pPr marL="342900" indent="-342900">
              <a:buFont typeface="Arial" panose="05030102010509060703" pitchFamily="18" charset="2"/>
              <a:buChar char="•"/>
            </a:pPr>
            <a:r>
              <a:rPr lang="en-US" sz="2200">
                <a:latin typeface="Avenir Next LT Pro"/>
              </a:rPr>
              <a:t>après action</a:t>
            </a:r>
          </a:p>
          <a:p>
            <a:pPr marL="457200" lvl="1" indent="0"/>
            <a:endParaRPr lang="en-US" b="1" dirty="0">
              <a:solidFill>
                <a:srgbClr val="00205B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4230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theme/theme1.xml><?xml version="1.0" encoding="utf-8"?>
<a:theme xmlns:a="http://schemas.openxmlformats.org/drawingml/2006/main" name="Thème RNDO3">
  <a:themeElements>
    <a:clrScheme name="CNS 2020">
      <a:dk1>
        <a:srgbClr val="FFFFFF"/>
      </a:dk1>
      <a:lt1>
        <a:srgbClr val="3F3F3F"/>
      </a:lt1>
      <a:dk2>
        <a:srgbClr val="00205B"/>
      </a:dk2>
      <a:lt2>
        <a:srgbClr val="0092BC"/>
      </a:lt2>
      <a:accent1>
        <a:srgbClr val="AF1685"/>
      </a:accent1>
      <a:accent2>
        <a:srgbClr val="FF0020"/>
      </a:accent2>
      <a:accent3>
        <a:srgbClr val="FFA300"/>
      </a:accent3>
      <a:accent4>
        <a:srgbClr val="71CFEC"/>
      </a:accent4>
      <a:accent5>
        <a:srgbClr val="F696D4"/>
      </a:accent5>
      <a:accent6>
        <a:srgbClr val="F69679"/>
      </a:accent6>
      <a:hlink>
        <a:srgbClr val="FECF8D"/>
      </a:hlink>
      <a:folHlink>
        <a:srgbClr val="F2F2F2"/>
      </a:folHlink>
    </a:clrScheme>
    <a:fontScheme name="Personnalisé 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RNDO3" id="{1B9FD6F3-ED3A-4341-A5BB-A9C621F711F2}" vid="{E5A56AB3-6FCC-4522-901A-73E58C991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RNDO3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RNDO3</vt:lpstr>
      <vt:lpstr>Reconfiguration autonome :  Améliorer la résilience des réseaux SDN </vt:lpstr>
      <vt:lpstr>Sommaire</vt:lpstr>
      <vt:lpstr>SDN : automatisation, autonomicité, autonomie</vt:lpstr>
      <vt:lpstr>SDN : automatisation, autonomicité, autonomie</vt:lpstr>
      <vt:lpstr>SDN : automatisation, autonomicité, autonomie</vt:lpstr>
      <vt:lpstr>SDN : automatisation, autonomicité, autonomie</vt:lpstr>
      <vt:lpstr>SDN et IA : vecteurs de sécurité </vt:lpstr>
      <vt:lpstr>SDN et IA : vecteurs de résilience </vt:lpstr>
      <vt:lpstr>Apprentissage par Renforcement (RL)</vt:lpstr>
      <vt:lpstr>Apprentissage par Renforcement (RL)</vt:lpstr>
      <vt:lpstr>Apprentissage par Renforcement (RL)</vt:lpstr>
      <vt:lpstr>Apprentissage par Renforcement (RL)</vt:lpstr>
      <vt:lpstr>Résister aux dénis de service distribués (DDoS)</vt:lpstr>
      <vt:lpstr>Résister aux dénis de service distribués (DDoS)</vt:lpstr>
      <vt:lpstr>Agent DRL modulaire avec mécanisme de projection</vt:lpstr>
      <vt:lpstr>Agent DRL modulaire avec mécanisme de projection</vt:lpstr>
      <vt:lpstr>Agent DRL modulaire avec mécanisme de projection</vt:lpstr>
      <vt:lpstr>Evaluation de l'approche</vt:lpstr>
      <vt:lpstr>Evaluation de l'approche</vt:lpstr>
      <vt:lpstr>Conclusion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Gautier Le Fur</dc:creator>
  <cp:lastModifiedBy>Gautier Le Fur</cp:lastModifiedBy>
  <cp:revision>906</cp:revision>
  <dcterms:created xsi:type="dcterms:W3CDTF">2026-05-12T09:00:09Z</dcterms:created>
  <dcterms:modified xsi:type="dcterms:W3CDTF">2026-05-14T00:51:18Z</dcterms:modified>
</cp:coreProperties>
</file>